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435" r:id="rId3"/>
    <p:sldId id="443" r:id="rId4"/>
    <p:sldId id="431" r:id="rId5"/>
    <p:sldId id="413" r:id="rId6"/>
    <p:sldId id="379" r:id="rId7"/>
    <p:sldId id="380" r:id="rId8"/>
    <p:sldId id="381" r:id="rId9"/>
    <p:sldId id="436" r:id="rId10"/>
    <p:sldId id="444" r:id="rId11"/>
    <p:sldId id="456" r:id="rId12"/>
    <p:sldId id="457" r:id="rId13"/>
    <p:sldId id="458" r:id="rId14"/>
    <p:sldId id="459" r:id="rId15"/>
    <p:sldId id="445" r:id="rId16"/>
    <p:sldId id="447" r:id="rId17"/>
    <p:sldId id="446" r:id="rId18"/>
    <p:sldId id="448" r:id="rId19"/>
    <p:sldId id="449" r:id="rId20"/>
    <p:sldId id="450" r:id="rId21"/>
    <p:sldId id="451" r:id="rId22"/>
    <p:sldId id="454" r:id="rId23"/>
    <p:sldId id="432" r:id="rId24"/>
    <p:sldId id="438" r:id="rId25"/>
    <p:sldId id="439" r:id="rId26"/>
    <p:sldId id="455" r:id="rId27"/>
    <p:sldId id="391" r:id="rId28"/>
    <p:sldId id="384" r:id="rId29"/>
    <p:sldId id="419" r:id="rId30"/>
    <p:sldId id="421" r:id="rId31"/>
    <p:sldId id="398" r:id="rId32"/>
    <p:sldId id="42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376" autoAdjust="0"/>
  </p:normalViewPr>
  <p:slideViewPr>
    <p:cSldViewPr>
      <p:cViewPr varScale="1">
        <p:scale>
          <a:sx n="110" d="100"/>
          <a:sy n="110" d="100"/>
        </p:scale>
        <p:origin x="1680" y="102"/>
      </p:cViewPr>
      <p:guideLst>
        <p:guide orient="horz" pos="2160"/>
        <p:guide pos="2880"/>
      </p:guideLst>
    </p:cSldViewPr>
  </p:slideViewPr>
  <p:outlineViewPr>
    <p:cViewPr>
      <p:scale>
        <a:sx n="33" d="100"/>
        <a:sy n="33" d="100"/>
      </p:scale>
      <p:origin x="0" y="5094"/>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B4940-266B-4695-8A32-38B191CFCCC8}" type="datetimeFigureOut">
              <a:rPr lang="en-GB" smtClean="0"/>
              <a:t>16/05/2018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5DDB3-BFAD-4E01-A9FB-18435D34C85D}" type="slidenum">
              <a:rPr lang="en-GB" smtClean="0"/>
              <a:t>‹#›</a:t>
            </a:fld>
            <a:endParaRPr lang="en-GB"/>
          </a:p>
        </p:txBody>
      </p:sp>
    </p:spTree>
    <p:extLst>
      <p:ext uri="{BB962C8B-B14F-4D97-AF65-F5344CB8AC3E}">
        <p14:creationId xmlns:p14="http://schemas.microsoft.com/office/powerpoint/2010/main" val="140868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5DA6E8-E5BD-4F6D-95C1-179BDA100F92}" type="datetimeFigureOut">
              <a:rPr lang="en-GB" smtClean="0"/>
              <a:pPr/>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01EA1-C9C0-4238-8FCF-64EED7F8A14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5DA6E8-E5BD-4F6D-95C1-179BDA100F92}" type="datetimeFigureOut">
              <a:rPr lang="en-GB" smtClean="0"/>
              <a:pPr/>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01EA1-C9C0-4238-8FCF-64EED7F8A14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5DA6E8-E5BD-4F6D-95C1-179BDA100F92}" type="datetimeFigureOut">
              <a:rPr lang="en-GB" smtClean="0"/>
              <a:pPr/>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01EA1-C9C0-4238-8FCF-64EED7F8A14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5DA6E8-E5BD-4F6D-95C1-179BDA100F92}" type="datetimeFigureOut">
              <a:rPr lang="en-GB" smtClean="0"/>
              <a:pPr/>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01EA1-C9C0-4238-8FCF-64EED7F8A14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5DA6E8-E5BD-4F6D-95C1-179BDA100F92}" type="datetimeFigureOut">
              <a:rPr lang="en-GB" smtClean="0"/>
              <a:pPr/>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01EA1-C9C0-4238-8FCF-64EED7F8A14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5DA6E8-E5BD-4F6D-95C1-179BDA100F92}" type="datetimeFigureOut">
              <a:rPr lang="en-GB" smtClean="0"/>
              <a:pPr/>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01EA1-C9C0-4238-8FCF-64EED7F8A14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5DA6E8-E5BD-4F6D-95C1-179BDA100F92}" type="datetimeFigureOut">
              <a:rPr lang="en-GB" smtClean="0"/>
              <a:pPr/>
              <a:t>16/05/2018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301EA1-C9C0-4238-8FCF-64EED7F8A14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5DA6E8-E5BD-4F6D-95C1-179BDA100F92}" type="datetimeFigureOut">
              <a:rPr lang="en-GB" smtClean="0"/>
              <a:pPr/>
              <a:t>16/05/2018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301EA1-C9C0-4238-8FCF-64EED7F8A14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DA6E8-E5BD-4F6D-95C1-179BDA100F92}" type="datetimeFigureOut">
              <a:rPr lang="en-GB" smtClean="0"/>
              <a:pPr/>
              <a:t>16/05/2018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301EA1-C9C0-4238-8FCF-64EED7F8A14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5DA6E8-E5BD-4F6D-95C1-179BDA100F92}" type="datetimeFigureOut">
              <a:rPr lang="en-GB" smtClean="0"/>
              <a:pPr/>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01EA1-C9C0-4238-8FCF-64EED7F8A14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5DA6E8-E5BD-4F6D-95C1-179BDA100F92}" type="datetimeFigureOut">
              <a:rPr lang="en-GB" smtClean="0"/>
              <a:pPr/>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01EA1-C9C0-4238-8FCF-64EED7F8A14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DA6E8-E5BD-4F6D-95C1-179BDA100F92}" type="datetimeFigureOut">
              <a:rPr lang="en-GB" smtClean="0"/>
              <a:pPr/>
              <a:t>16/05/2018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01EA1-C9C0-4238-8FCF-64EED7F8A14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5"/>
            <a:ext cx="7772400" cy="1800199"/>
          </a:xfrm>
        </p:spPr>
        <p:txBody>
          <a:bodyPr>
            <a:normAutofit fontScale="90000"/>
          </a:bodyPr>
          <a:lstStyle/>
          <a:p>
            <a:r>
              <a:rPr lang="en-GB" dirty="0"/>
              <a:t>Lessons learned from Gold Coast 2018 and what might they mean to WA’s State Sporting Associations ? </a:t>
            </a:r>
          </a:p>
        </p:txBody>
      </p:sp>
      <p:sp>
        <p:nvSpPr>
          <p:cNvPr id="3" name="Subtitle 2"/>
          <p:cNvSpPr>
            <a:spLocks noGrp="1"/>
          </p:cNvSpPr>
          <p:nvPr>
            <p:ph type="subTitle" idx="1"/>
          </p:nvPr>
        </p:nvSpPr>
        <p:spPr/>
        <p:txBody>
          <a:bodyPr>
            <a:normAutofit fontScale="62500" lnSpcReduction="20000"/>
          </a:bodyPr>
          <a:lstStyle/>
          <a:p>
            <a:r>
              <a:rPr lang="en-GB" dirty="0"/>
              <a:t>by</a:t>
            </a:r>
          </a:p>
          <a:p>
            <a:r>
              <a:rPr lang="en-GB" sz="4000" dirty="0"/>
              <a:t>Brian Miller</a:t>
            </a:r>
          </a:p>
          <a:p>
            <a:endParaRPr lang="en-GB" dirty="0"/>
          </a:p>
          <a:p>
            <a:endParaRPr lang="en-GB" dirty="0"/>
          </a:p>
          <a:p>
            <a:r>
              <a:rPr lang="en-GB" dirty="0"/>
              <a:t>May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A794-7C2D-48BB-BE3B-4545BCDF302C}"/>
              </a:ext>
            </a:extLst>
          </p:cNvPr>
          <p:cNvSpPr>
            <a:spLocks noGrp="1"/>
          </p:cNvSpPr>
          <p:nvPr>
            <p:ph type="title"/>
          </p:nvPr>
        </p:nvSpPr>
        <p:spPr/>
        <p:txBody>
          <a:bodyPr>
            <a:normAutofit fontScale="90000"/>
          </a:bodyPr>
          <a:lstStyle/>
          <a:p>
            <a:r>
              <a:rPr lang="en-AU" dirty="0"/>
              <a:t>So just how good were the Gold Coast 2018 Commonwealth Games ?</a:t>
            </a:r>
          </a:p>
        </p:txBody>
      </p:sp>
      <p:pic>
        <p:nvPicPr>
          <p:cNvPr id="5" name="Content Placeholder 4">
            <a:extLst>
              <a:ext uri="{FF2B5EF4-FFF2-40B4-BE49-F238E27FC236}">
                <a16:creationId xmlns:a16="http://schemas.microsoft.com/office/drawing/2014/main" id="{5CE176A3-02DD-4484-ADE3-6055FDE6DE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50" y="1639094"/>
            <a:ext cx="6667500" cy="4448175"/>
          </a:xfrm>
        </p:spPr>
      </p:pic>
    </p:spTree>
    <p:extLst>
      <p:ext uri="{BB962C8B-B14F-4D97-AF65-F5344CB8AC3E}">
        <p14:creationId xmlns:p14="http://schemas.microsoft.com/office/powerpoint/2010/main" val="244275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19CB6B-0AF3-48AA-AF04-3E5450B5B3AF}"/>
              </a:ext>
            </a:extLst>
          </p:cNvPr>
          <p:cNvPicPr>
            <a:picLocks noChangeAspect="1"/>
          </p:cNvPicPr>
          <p:nvPr/>
        </p:nvPicPr>
        <p:blipFill>
          <a:blip r:embed="rId2"/>
          <a:stretch>
            <a:fillRect/>
          </a:stretch>
        </p:blipFill>
        <p:spPr>
          <a:xfrm>
            <a:off x="931794" y="1025931"/>
            <a:ext cx="7267326" cy="4767736"/>
          </a:xfrm>
          <a:prstGeom prst="rect">
            <a:avLst/>
          </a:prstGeom>
        </p:spPr>
      </p:pic>
    </p:spTree>
    <p:extLst>
      <p:ext uri="{BB962C8B-B14F-4D97-AF65-F5344CB8AC3E}">
        <p14:creationId xmlns:p14="http://schemas.microsoft.com/office/powerpoint/2010/main" val="312346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468A03-3104-4C07-B329-3C14D0455E5A}"/>
              </a:ext>
            </a:extLst>
          </p:cNvPr>
          <p:cNvPicPr>
            <a:picLocks noChangeAspect="1"/>
          </p:cNvPicPr>
          <p:nvPr/>
        </p:nvPicPr>
        <p:blipFill>
          <a:blip r:embed="rId2"/>
          <a:stretch>
            <a:fillRect/>
          </a:stretch>
        </p:blipFill>
        <p:spPr>
          <a:xfrm>
            <a:off x="1218010" y="872160"/>
            <a:ext cx="6707981" cy="4248977"/>
          </a:xfrm>
          <a:prstGeom prst="rect">
            <a:avLst/>
          </a:prstGeom>
        </p:spPr>
      </p:pic>
      <p:pic>
        <p:nvPicPr>
          <p:cNvPr id="5" name="Picture 4">
            <a:extLst>
              <a:ext uri="{FF2B5EF4-FFF2-40B4-BE49-F238E27FC236}">
                <a16:creationId xmlns:a16="http://schemas.microsoft.com/office/drawing/2014/main" id="{9AB39057-5341-4880-87C8-D36AA440AFE0}"/>
              </a:ext>
            </a:extLst>
          </p:cNvPr>
          <p:cNvPicPr>
            <a:picLocks noChangeAspect="1"/>
          </p:cNvPicPr>
          <p:nvPr/>
        </p:nvPicPr>
        <p:blipFill>
          <a:blip r:embed="rId3"/>
          <a:stretch>
            <a:fillRect/>
          </a:stretch>
        </p:blipFill>
        <p:spPr>
          <a:xfrm>
            <a:off x="1196578" y="4986959"/>
            <a:ext cx="6729413" cy="942388"/>
          </a:xfrm>
          <a:prstGeom prst="rect">
            <a:avLst/>
          </a:prstGeom>
        </p:spPr>
      </p:pic>
    </p:spTree>
    <p:extLst>
      <p:ext uri="{BB962C8B-B14F-4D97-AF65-F5344CB8AC3E}">
        <p14:creationId xmlns:p14="http://schemas.microsoft.com/office/powerpoint/2010/main" val="73821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3007C-7EBB-4709-AE79-AE0B8E518F49}"/>
              </a:ext>
            </a:extLst>
          </p:cNvPr>
          <p:cNvPicPr>
            <a:picLocks noChangeAspect="1"/>
          </p:cNvPicPr>
          <p:nvPr/>
        </p:nvPicPr>
        <p:blipFill>
          <a:blip r:embed="rId2"/>
          <a:stretch>
            <a:fillRect/>
          </a:stretch>
        </p:blipFill>
        <p:spPr>
          <a:xfrm>
            <a:off x="1210866" y="1225153"/>
            <a:ext cx="6722269" cy="4407694"/>
          </a:xfrm>
          <a:prstGeom prst="rect">
            <a:avLst/>
          </a:prstGeom>
        </p:spPr>
      </p:pic>
    </p:spTree>
    <p:extLst>
      <p:ext uri="{BB962C8B-B14F-4D97-AF65-F5344CB8AC3E}">
        <p14:creationId xmlns:p14="http://schemas.microsoft.com/office/powerpoint/2010/main" val="17698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2E8088-E124-4811-AFD6-51B8D8BDB442}"/>
              </a:ext>
            </a:extLst>
          </p:cNvPr>
          <p:cNvPicPr>
            <a:picLocks noChangeAspect="1"/>
          </p:cNvPicPr>
          <p:nvPr/>
        </p:nvPicPr>
        <p:blipFill>
          <a:blip r:embed="rId2"/>
          <a:stretch>
            <a:fillRect/>
          </a:stretch>
        </p:blipFill>
        <p:spPr>
          <a:xfrm>
            <a:off x="164772" y="1436371"/>
            <a:ext cx="8629066" cy="3901439"/>
          </a:xfrm>
          <a:prstGeom prst="rect">
            <a:avLst/>
          </a:prstGeom>
        </p:spPr>
      </p:pic>
    </p:spTree>
    <p:extLst>
      <p:ext uri="{BB962C8B-B14F-4D97-AF65-F5344CB8AC3E}">
        <p14:creationId xmlns:p14="http://schemas.microsoft.com/office/powerpoint/2010/main" val="375806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3C52-A4DC-42FB-8DC8-92E422DA72C1}"/>
              </a:ext>
            </a:extLst>
          </p:cNvPr>
          <p:cNvSpPr>
            <a:spLocks noGrp="1"/>
          </p:cNvSpPr>
          <p:nvPr>
            <p:ph type="title"/>
          </p:nvPr>
        </p:nvSpPr>
        <p:spPr/>
        <p:txBody>
          <a:bodyPr/>
          <a:lstStyle/>
          <a:p>
            <a:r>
              <a:rPr lang="en-AU" dirty="0"/>
              <a:t>How good were the Games ?</a:t>
            </a:r>
          </a:p>
        </p:txBody>
      </p:sp>
      <p:sp>
        <p:nvSpPr>
          <p:cNvPr id="3" name="Content Placeholder 2">
            <a:extLst>
              <a:ext uri="{FF2B5EF4-FFF2-40B4-BE49-F238E27FC236}">
                <a16:creationId xmlns:a16="http://schemas.microsoft.com/office/drawing/2014/main" id="{F1705AB1-AE1F-4861-B71F-70110DD69EC6}"/>
              </a:ext>
            </a:extLst>
          </p:cNvPr>
          <p:cNvSpPr>
            <a:spLocks noGrp="1"/>
          </p:cNvSpPr>
          <p:nvPr>
            <p:ph idx="1"/>
          </p:nvPr>
        </p:nvSpPr>
        <p:spPr/>
        <p:txBody>
          <a:bodyPr/>
          <a:lstStyle/>
          <a:p>
            <a:r>
              <a:rPr lang="en-AU" dirty="0"/>
              <a:t>Integration of Para sports in some disciplines and sports</a:t>
            </a:r>
          </a:p>
          <a:p>
            <a:r>
              <a:rPr lang="en-AU" dirty="0"/>
              <a:t>Some sports and some events in sports were world class (Bowls, Netball, Squash, Rugby 7s)</a:t>
            </a:r>
          </a:p>
          <a:p>
            <a:r>
              <a:rPr lang="en-AU" dirty="0"/>
              <a:t>Volunteers were outstanding</a:t>
            </a:r>
          </a:p>
        </p:txBody>
      </p:sp>
      <p:pic>
        <p:nvPicPr>
          <p:cNvPr id="4" name="Picture 3">
            <a:extLst>
              <a:ext uri="{FF2B5EF4-FFF2-40B4-BE49-F238E27FC236}">
                <a16:creationId xmlns:a16="http://schemas.microsoft.com/office/drawing/2014/main" id="{77727D0F-C411-4795-AF02-5C6588DA677E}"/>
              </a:ext>
            </a:extLst>
          </p:cNvPr>
          <p:cNvPicPr>
            <a:picLocks noChangeAspect="1"/>
          </p:cNvPicPr>
          <p:nvPr/>
        </p:nvPicPr>
        <p:blipFill>
          <a:blip r:embed="rId2"/>
          <a:stretch>
            <a:fillRect/>
          </a:stretch>
        </p:blipFill>
        <p:spPr>
          <a:xfrm>
            <a:off x="2411760" y="4293096"/>
            <a:ext cx="4104456" cy="2564904"/>
          </a:xfrm>
          <a:prstGeom prst="rect">
            <a:avLst/>
          </a:prstGeom>
        </p:spPr>
      </p:pic>
    </p:spTree>
    <p:extLst>
      <p:ext uri="{BB962C8B-B14F-4D97-AF65-F5344CB8AC3E}">
        <p14:creationId xmlns:p14="http://schemas.microsoft.com/office/powerpoint/2010/main" val="53439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F414-F226-470E-AA09-214714EF74C1}"/>
              </a:ext>
            </a:extLst>
          </p:cNvPr>
          <p:cNvSpPr>
            <a:spLocks noGrp="1"/>
          </p:cNvSpPr>
          <p:nvPr>
            <p:ph type="title"/>
          </p:nvPr>
        </p:nvSpPr>
        <p:spPr/>
        <p:txBody>
          <a:bodyPr/>
          <a:lstStyle/>
          <a:p>
            <a:r>
              <a:rPr lang="en-AU" dirty="0"/>
              <a:t>Gold Coast 2018 Medals</a:t>
            </a:r>
          </a:p>
        </p:txBody>
      </p:sp>
      <p:sp>
        <p:nvSpPr>
          <p:cNvPr id="3" name="Content Placeholder 2">
            <a:extLst>
              <a:ext uri="{FF2B5EF4-FFF2-40B4-BE49-F238E27FC236}">
                <a16:creationId xmlns:a16="http://schemas.microsoft.com/office/drawing/2014/main" id="{D0A23185-7CF9-40D0-905A-E348691736D0}"/>
              </a:ext>
            </a:extLst>
          </p:cNvPr>
          <p:cNvSpPr>
            <a:spLocks noGrp="1"/>
          </p:cNvSpPr>
          <p:nvPr>
            <p:ph idx="1"/>
          </p:nvPr>
        </p:nvSpPr>
        <p:spPr/>
        <p:txBody>
          <a:bodyPr/>
          <a:lstStyle/>
          <a:p>
            <a:r>
              <a:rPr lang="en-AU" dirty="0" err="1"/>
              <a:t>Aus</a:t>
            </a:r>
            <a:r>
              <a:rPr lang="en-AU" dirty="0"/>
              <a:t>		80G		59S		59B</a:t>
            </a:r>
          </a:p>
          <a:p>
            <a:r>
              <a:rPr lang="en-AU" dirty="0" err="1"/>
              <a:t>Eng</a:t>
            </a:r>
            <a:r>
              <a:rPr lang="en-AU" dirty="0"/>
              <a:t>		45		45		46</a:t>
            </a:r>
          </a:p>
          <a:p>
            <a:r>
              <a:rPr lang="en-AU" dirty="0"/>
              <a:t>India		26		20		20</a:t>
            </a:r>
          </a:p>
          <a:p>
            <a:r>
              <a:rPr lang="en-AU" dirty="0"/>
              <a:t>Canada		15		40		27</a:t>
            </a:r>
          </a:p>
          <a:p>
            <a:pPr marL="0" indent="0">
              <a:buNone/>
            </a:pPr>
            <a:endParaRPr lang="en-AU" dirty="0"/>
          </a:p>
          <a:p>
            <a:pPr marL="0" indent="0">
              <a:buNone/>
            </a:pPr>
            <a:endParaRPr lang="en-AU" dirty="0"/>
          </a:p>
          <a:p>
            <a:pPr marL="0" indent="0">
              <a:buNone/>
            </a:pPr>
            <a:r>
              <a:rPr lang="en-AU" dirty="0"/>
              <a:t>		39 countries out of 71 medalled</a:t>
            </a:r>
          </a:p>
        </p:txBody>
      </p:sp>
    </p:spTree>
    <p:extLst>
      <p:ext uri="{BB962C8B-B14F-4D97-AF65-F5344CB8AC3E}">
        <p14:creationId xmlns:p14="http://schemas.microsoft.com/office/powerpoint/2010/main" val="2941606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B2CB-5FC9-4DEA-B701-90DEE49724B0}"/>
              </a:ext>
            </a:extLst>
          </p:cNvPr>
          <p:cNvSpPr>
            <a:spLocks noGrp="1"/>
          </p:cNvSpPr>
          <p:nvPr>
            <p:ph type="title"/>
          </p:nvPr>
        </p:nvSpPr>
        <p:spPr/>
        <p:txBody>
          <a:bodyPr/>
          <a:lstStyle/>
          <a:p>
            <a:r>
              <a:rPr lang="en-AU" dirty="0" err="1"/>
              <a:t>Aus</a:t>
            </a:r>
            <a:r>
              <a:rPr lang="en-AU" dirty="0"/>
              <a:t> Para Athletes Excelled</a:t>
            </a:r>
          </a:p>
        </p:txBody>
      </p:sp>
      <p:sp>
        <p:nvSpPr>
          <p:cNvPr id="3" name="Content Placeholder 2">
            <a:extLst>
              <a:ext uri="{FF2B5EF4-FFF2-40B4-BE49-F238E27FC236}">
                <a16:creationId xmlns:a16="http://schemas.microsoft.com/office/drawing/2014/main" id="{E206DC50-BA22-4CE4-BBF6-C0438516CD92}"/>
              </a:ext>
            </a:extLst>
          </p:cNvPr>
          <p:cNvSpPr>
            <a:spLocks noGrp="1"/>
          </p:cNvSpPr>
          <p:nvPr>
            <p:ph idx="1"/>
          </p:nvPr>
        </p:nvSpPr>
        <p:spPr/>
        <p:txBody>
          <a:bodyPr>
            <a:normAutofit fontScale="77500" lnSpcReduction="20000"/>
          </a:bodyPr>
          <a:lstStyle/>
          <a:p>
            <a:r>
              <a:rPr lang="en-AU" dirty="0"/>
              <a:t>Congrats @</a:t>
            </a:r>
            <a:r>
              <a:rPr lang="en-AU" dirty="0" err="1"/>
              <a:t>AUSParalympics</a:t>
            </a:r>
            <a:r>
              <a:rPr lang="en-AU" dirty="0"/>
              <a:t> athletes at #GC2018</a:t>
            </a:r>
          </a:p>
          <a:p>
            <a:pPr marL="0" indent="0">
              <a:buNone/>
            </a:pPr>
            <a:br>
              <a:rPr lang="en-AU" dirty="0"/>
            </a:br>
            <a:r>
              <a:rPr lang="en-AU" dirty="0"/>
              <a:t>	Swimming - 7🥉6🥈8🥇</a:t>
            </a:r>
            <a:br>
              <a:rPr lang="en-AU" dirty="0"/>
            </a:br>
            <a:r>
              <a:rPr lang="en-AU" dirty="0"/>
              <a:t>	Athletics -  6 🥇 6🥈3🥉</a:t>
            </a:r>
            <a:br>
              <a:rPr lang="en-AU" dirty="0"/>
            </a:br>
            <a:r>
              <a:rPr lang="en-AU" dirty="0"/>
              <a:t>	Bowls - 2🥇</a:t>
            </a:r>
            <a:br>
              <a:rPr lang="en-AU" dirty="0"/>
            </a:br>
            <a:r>
              <a:rPr lang="en-AU" dirty="0"/>
              <a:t>	Table tennis - 1🥇1🥉</a:t>
            </a:r>
            <a:br>
              <a:rPr lang="en-AU" dirty="0"/>
            </a:br>
            <a:r>
              <a:rPr lang="en-AU" dirty="0"/>
              <a:t>	Triathlon - 2 🥈2🥉</a:t>
            </a:r>
            <a:br>
              <a:rPr lang="en-AU" dirty="0"/>
            </a:br>
            <a:r>
              <a:rPr lang="en-AU" dirty="0"/>
              <a:t>	Cycling - 2 🥉</a:t>
            </a:r>
            <a:br>
              <a:rPr lang="en-AU" dirty="0"/>
            </a:br>
            <a:endParaRPr lang="en-AU" dirty="0"/>
          </a:p>
          <a:p>
            <a:pPr marL="0" indent="0">
              <a:buNone/>
            </a:pPr>
            <a:r>
              <a:rPr lang="en-AU" dirty="0"/>
              <a:t>      Total - 16🥇14 🥈16🥉 from 38 events</a:t>
            </a:r>
            <a:br>
              <a:rPr lang="en-AU" dirty="0"/>
            </a:br>
            <a:endParaRPr lang="en-AU" dirty="0"/>
          </a:p>
          <a:p>
            <a:r>
              <a:rPr lang="en-AU" dirty="0"/>
              <a:t>Great Australian roles models for people with a disability</a:t>
            </a:r>
          </a:p>
        </p:txBody>
      </p:sp>
    </p:spTree>
    <p:extLst>
      <p:ext uri="{BB962C8B-B14F-4D97-AF65-F5344CB8AC3E}">
        <p14:creationId xmlns:p14="http://schemas.microsoft.com/office/powerpoint/2010/main" val="67133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72A2-B4C7-46FE-A6A7-7731102AE0ED}"/>
              </a:ext>
            </a:extLst>
          </p:cNvPr>
          <p:cNvSpPr>
            <a:spLocks noGrp="1"/>
          </p:cNvSpPr>
          <p:nvPr>
            <p:ph type="title"/>
          </p:nvPr>
        </p:nvSpPr>
        <p:spPr/>
        <p:txBody>
          <a:bodyPr/>
          <a:lstStyle/>
          <a:p>
            <a:r>
              <a:rPr lang="en-AU" dirty="0"/>
              <a:t>Athletics at the Gold Coast</a:t>
            </a:r>
          </a:p>
        </p:txBody>
      </p:sp>
      <p:sp>
        <p:nvSpPr>
          <p:cNvPr id="3" name="Content Placeholder 2">
            <a:extLst>
              <a:ext uri="{FF2B5EF4-FFF2-40B4-BE49-F238E27FC236}">
                <a16:creationId xmlns:a16="http://schemas.microsoft.com/office/drawing/2014/main" id="{73FA9CBD-C641-435A-8C5E-B86A7DDEE7E0}"/>
              </a:ext>
            </a:extLst>
          </p:cNvPr>
          <p:cNvSpPr>
            <a:spLocks noGrp="1"/>
          </p:cNvSpPr>
          <p:nvPr>
            <p:ph idx="1"/>
          </p:nvPr>
        </p:nvSpPr>
        <p:spPr/>
        <p:txBody>
          <a:bodyPr/>
          <a:lstStyle/>
          <a:p>
            <a:r>
              <a:rPr lang="en-AU" dirty="0"/>
              <a:t>More than 50% of the medallists from the 2017 World Champs were there.</a:t>
            </a:r>
          </a:p>
          <a:p>
            <a:r>
              <a:rPr lang="en-AU" dirty="0"/>
              <a:t>16 countries won Golds</a:t>
            </a:r>
          </a:p>
          <a:p>
            <a:r>
              <a:rPr lang="en-AU" dirty="0"/>
              <a:t>22 countries won medals (21 in Glasgow)</a:t>
            </a:r>
          </a:p>
          <a:p>
            <a:r>
              <a:rPr lang="en-AU" dirty="0"/>
              <a:t>Australia finishes top with more than double the number of Golds (13) than Jamaica who finished 2</a:t>
            </a:r>
            <a:r>
              <a:rPr lang="en-AU" baseline="30000" dirty="0"/>
              <a:t>nd</a:t>
            </a:r>
            <a:r>
              <a:rPr lang="en-AU" dirty="0"/>
              <a:t>.</a:t>
            </a:r>
          </a:p>
        </p:txBody>
      </p:sp>
    </p:spTree>
    <p:extLst>
      <p:ext uri="{BB962C8B-B14F-4D97-AF65-F5344CB8AC3E}">
        <p14:creationId xmlns:p14="http://schemas.microsoft.com/office/powerpoint/2010/main" val="245418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402F-41C6-443B-8A2B-627688A9E875}"/>
              </a:ext>
            </a:extLst>
          </p:cNvPr>
          <p:cNvSpPr>
            <a:spLocks noGrp="1"/>
          </p:cNvSpPr>
          <p:nvPr>
            <p:ph type="title"/>
          </p:nvPr>
        </p:nvSpPr>
        <p:spPr/>
        <p:txBody>
          <a:bodyPr/>
          <a:lstStyle/>
          <a:p>
            <a:r>
              <a:rPr lang="en-AU" dirty="0"/>
              <a:t>Swimming at Gold Coast</a:t>
            </a:r>
          </a:p>
        </p:txBody>
      </p:sp>
      <p:sp>
        <p:nvSpPr>
          <p:cNvPr id="3" name="Content Placeholder 2">
            <a:extLst>
              <a:ext uri="{FF2B5EF4-FFF2-40B4-BE49-F238E27FC236}">
                <a16:creationId xmlns:a16="http://schemas.microsoft.com/office/drawing/2014/main" id="{E3C63CE6-28BF-48EE-9EBF-13CA67010AC9}"/>
              </a:ext>
            </a:extLst>
          </p:cNvPr>
          <p:cNvSpPr>
            <a:spLocks noGrp="1"/>
          </p:cNvSpPr>
          <p:nvPr>
            <p:ph idx="1"/>
          </p:nvPr>
        </p:nvSpPr>
        <p:spPr/>
        <p:txBody>
          <a:bodyPr/>
          <a:lstStyle/>
          <a:p>
            <a:r>
              <a:rPr lang="en-AU" dirty="0"/>
              <a:t>Australia top with 28 Golds, almost 4 times as many as England in 2</a:t>
            </a:r>
            <a:r>
              <a:rPr lang="en-AU" baseline="30000" dirty="0"/>
              <a:t>nd</a:t>
            </a:r>
            <a:r>
              <a:rPr lang="en-AU" dirty="0"/>
              <a:t> place</a:t>
            </a:r>
          </a:p>
          <a:p>
            <a:r>
              <a:rPr lang="en-AU" dirty="0"/>
              <a:t>Seven countries won Gold</a:t>
            </a:r>
          </a:p>
          <a:p>
            <a:r>
              <a:rPr lang="en-AU" dirty="0"/>
              <a:t>Ten won a medal of any colour, same as Glasgow 2014</a:t>
            </a:r>
          </a:p>
        </p:txBody>
      </p:sp>
    </p:spTree>
    <p:extLst>
      <p:ext uri="{BB962C8B-B14F-4D97-AF65-F5344CB8AC3E}">
        <p14:creationId xmlns:p14="http://schemas.microsoft.com/office/powerpoint/2010/main" val="131152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E183E-6C50-4726-8473-3D8DA4B056E1}"/>
              </a:ext>
            </a:extLst>
          </p:cNvPr>
          <p:cNvSpPr>
            <a:spLocks noGrp="1"/>
          </p:cNvSpPr>
          <p:nvPr>
            <p:ph type="title"/>
          </p:nvPr>
        </p:nvSpPr>
        <p:spPr/>
        <p:txBody>
          <a:bodyPr>
            <a:normAutofit fontScale="90000"/>
          </a:bodyPr>
          <a:lstStyle/>
          <a:p>
            <a:r>
              <a:rPr lang="en-AU" dirty="0"/>
              <a:t>BM’s involvement in Commonwealth Games</a:t>
            </a:r>
          </a:p>
        </p:txBody>
      </p:sp>
      <p:sp>
        <p:nvSpPr>
          <p:cNvPr id="3" name="Content Placeholder 2">
            <a:extLst>
              <a:ext uri="{FF2B5EF4-FFF2-40B4-BE49-F238E27FC236}">
                <a16:creationId xmlns:a16="http://schemas.microsoft.com/office/drawing/2014/main" id="{90B8497E-05D6-4A1F-AD96-6A5D412637BF}"/>
              </a:ext>
            </a:extLst>
          </p:cNvPr>
          <p:cNvSpPr>
            <a:spLocks noGrp="1"/>
          </p:cNvSpPr>
          <p:nvPr>
            <p:ph idx="1"/>
          </p:nvPr>
        </p:nvSpPr>
        <p:spPr/>
        <p:txBody>
          <a:bodyPr>
            <a:normAutofit fontScale="92500" lnSpcReduction="20000"/>
          </a:bodyPr>
          <a:lstStyle/>
          <a:p>
            <a:r>
              <a:rPr lang="en-AU" dirty="0"/>
              <a:t>1982 Brisbane – with English Athletics</a:t>
            </a:r>
          </a:p>
          <a:p>
            <a:r>
              <a:rPr lang="en-AU" dirty="0"/>
              <a:t>Various editions up to and including Glasgow 2014 – Australian Athletics team</a:t>
            </a:r>
          </a:p>
          <a:p>
            <a:r>
              <a:rPr lang="en-AU" dirty="0"/>
              <a:t>Gold Coast 2018 - </a:t>
            </a:r>
            <a:r>
              <a:rPr lang="en-AU" dirty="0" err="1"/>
              <a:t>Comm</a:t>
            </a:r>
            <a:r>
              <a:rPr lang="en-AU" dirty="0"/>
              <a:t> Games Baton Relay in Perth !</a:t>
            </a:r>
          </a:p>
          <a:p>
            <a:r>
              <a:rPr lang="en-AU" dirty="0"/>
              <a:t>Member of Cycling Australia’s High Performance Advisory Group</a:t>
            </a:r>
          </a:p>
          <a:p>
            <a:r>
              <a:rPr lang="en-AU" dirty="0"/>
              <a:t>Part of the GC2018 Sport Psychology Initiative for Gym, Weightlifting, Wrestling, Squash, and Bowls</a:t>
            </a:r>
          </a:p>
          <a:p>
            <a:r>
              <a:rPr lang="en-AU" dirty="0"/>
              <a:t>Consulting with individual coaches and athletes</a:t>
            </a:r>
          </a:p>
        </p:txBody>
      </p:sp>
    </p:spTree>
    <p:extLst>
      <p:ext uri="{BB962C8B-B14F-4D97-AF65-F5344CB8AC3E}">
        <p14:creationId xmlns:p14="http://schemas.microsoft.com/office/powerpoint/2010/main" val="255799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7C62-D192-4120-AB19-249B8FB0A1DB}"/>
              </a:ext>
            </a:extLst>
          </p:cNvPr>
          <p:cNvSpPr>
            <a:spLocks noGrp="1"/>
          </p:cNvSpPr>
          <p:nvPr>
            <p:ph type="title"/>
          </p:nvPr>
        </p:nvSpPr>
        <p:spPr/>
        <p:txBody>
          <a:bodyPr/>
          <a:lstStyle/>
          <a:p>
            <a:r>
              <a:rPr lang="en-AU" dirty="0"/>
              <a:t>Cycling at Gold Coast</a:t>
            </a:r>
          </a:p>
        </p:txBody>
      </p:sp>
      <p:sp>
        <p:nvSpPr>
          <p:cNvPr id="3" name="Content Placeholder 2">
            <a:extLst>
              <a:ext uri="{FF2B5EF4-FFF2-40B4-BE49-F238E27FC236}">
                <a16:creationId xmlns:a16="http://schemas.microsoft.com/office/drawing/2014/main" id="{7088AAD1-6CA3-4066-A393-E4E1EF68EC85}"/>
              </a:ext>
            </a:extLst>
          </p:cNvPr>
          <p:cNvSpPr>
            <a:spLocks noGrp="1"/>
          </p:cNvSpPr>
          <p:nvPr>
            <p:ph idx="1"/>
          </p:nvPr>
        </p:nvSpPr>
        <p:spPr/>
        <p:txBody>
          <a:bodyPr/>
          <a:lstStyle/>
          <a:p>
            <a:r>
              <a:rPr lang="en-AU" dirty="0"/>
              <a:t>Australia wins with 10 golds from Scotland with 4.</a:t>
            </a:r>
          </a:p>
          <a:p>
            <a:r>
              <a:rPr lang="en-AU" dirty="0"/>
              <a:t>Only six countries won medals (9 in Glasgow)</a:t>
            </a:r>
          </a:p>
        </p:txBody>
      </p:sp>
    </p:spTree>
    <p:extLst>
      <p:ext uri="{BB962C8B-B14F-4D97-AF65-F5344CB8AC3E}">
        <p14:creationId xmlns:p14="http://schemas.microsoft.com/office/powerpoint/2010/main" val="1718388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DB31-3656-401A-A5F7-3B62EF0C6016}"/>
              </a:ext>
            </a:extLst>
          </p:cNvPr>
          <p:cNvSpPr>
            <a:spLocks noGrp="1"/>
          </p:cNvSpPr>
          <p:nvPr>
            <p:ph type="title"/>
          </p:nvPr>
        </p:nvSpPr>
        <p:spPr/>
        <p:txBody>
          <a:bodyPr/>
          <a:lstStyle/>
          <a:p>
            <a:r>
              <a:rPr lang="en-AU" dirty="0"/>
              <a:t>Gymnastics at Gold Coast</a:t>
            </a:r>
          </a:p>
        </p:txBody>
      </p:sp>
      <p:sp>
        <p:nvSpPr>
          <p:cNvPr id="3" name="Content Placeholder 2">
            <a:extLst>
              <a:ext uri="{FF2B5EF4-FFF2-40B4-BE49-F238E27FC236}">
                <a16:creationId xmlns:a16="http://schemas.microsoft.com/office/drawing/2014/main" id="{5D328D7C-68AE-4743-AC62-2048D96E11C7}"/>
              </a:ext>
            </a:extLst>
          </p:cNvPr>
          <p:cNvSpPr>
            <a:spLocks noGrp="1"/>
          </p:cNvSpPr>
          <p:nvPr>
            <p:ph idx="1"/>
          </p:nvPr>
        </p:nvSpPr>
        <p:spPr/>
        <p:txBody>
          <a:bodyPr/>
          <a:lstStyle/>
          <a:p>
            <a:r>
              <a:rPr lang="en-AU" dirty="0"/>
              <a:t>England wins with 6 Golds</a:t>
            </a:r>
          </a:p>
          <a:p>
            <a:r>
              <a:rPr lang="en-AU" dirty="0"/>
              <a:t>Australia 3</a:t>
            </a:r>
            <a:r>
              <a:rPr lang="en-AU" baseline="30000" dirty="0"/>
              <a:t>rd</a:t>
            </a:r>
            <a:r>
              <a:rPr lang="en-AU" dirty="0"/>
              <a:t> with 2 Golds</a:t>
            </a:r>
          </a:p>
          <a:p>
            <a:r>
              <a:rPr lang="en-AU" dirty="0"/>
              <a:t>Only seven countries win medals (10 in 2014)</a:t>
            </a:r>
          </a:p>
        </p:txBody>
      </p:sp>
    </p:spTree>
    <p:extLst>
      <p:ext uri="{BB962C8B-B14F-4D97-AF65-F5344CB8AC3E}">
        <p14:creationId xmlns:p14="http://schemas.microsoft.com/office/powerpoint/2010/main" val="287490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BAAD-D792-46CA-8E48-BCB22D847B39}"/>
              </a:ext>
            </a:extLst>
          </p:cNvPr>
          <p:cNvSpPr>
            <a:spLocks noGrp="1"/>
          </p:cNvSpPr>
          <p:nvPr>
            <p:ph type="title"/>
          </p:nvPr>
        </p:nvSpPr>
        <p:spPr>
          <a:xfrm>
            <a:off x="457200" y="1052736"/>
            <a:ext cx="8229600" cy="3744416"/>
          </a:xfrm>
        </p:spPr>
        <p:txBody>
          <a:bodyPr>
            <a:normAutofit/>
          </a:bodyPr>
          <a:lstStyle/>
          <a:p>
            <a:r>
              <a:rPr lang="en-AU" dirty="0"/>
              <a:t>So what is happening in the sporting world which we need to be aware of ?</a:t>
            </a:r>
          </a:p>
        </p:txBody>
      </p:sp>
    </p:spTree>
    <p:extLst>
      <p:ext uri="{BB962C8B-B14F-4D97-AF65-F5344CB8AC3E}">
        <p14:creationId xmlns:p14="http://schemas.microsoft.com/office/powerpoint/2010/main" val="3516217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6F41-A02F-4B17-9FD3-00FE937C2D01}"/>
              </a:ext>
            </a:extLst>
          </p:cNvPr>
          <p:cNvSpPr>
            <a:spLocks noGrp="1"/>
          </p:cNvSpPr>
          <p:nvPr>
            <p:ph type="title"/>
          </p:nvPr>
        </p:nvSpPr>
        <p:spPr/>
        <p:txBody>
          <a:bodyPr>
            <a:normAutofit fontScale="90000"/>
          </a:bodyPr>
          <a:lstStyle/>
          <a:p>
            <a:r>
              <a:rPr lang="en-AU" dirty="0"/>
              <a:t>The Growth of “Pracademics” in UK Sport</a:t>
            </a:r>
          </a:p>
        </p:txBody>
      </p:sp>
      <p:sp>
        <p:nvSpPr>
          <p:cNvPr id="3" name="Content Placeholder 2">
            <a:extLst>
              <a:ext uri="{FF2B5EF4-FFF2-40B4-BE49-F238E27FC236}">
                <a16:creationId xmlns:a16="http://schemas.microsoft.com/office/drawing/2014/main" id="{E3FBB1C4-5C3E-4B4A-84B9-1F1E6367D1F1}"/>
              </a:ext>
            </a:extLst>
          </p:cNvPr>
          <p:cNvSpPr>
            <a:spLocks noGrp="1"/>
          </p:cNvSpPr>
          <p:nvPr>
            <p:ph idx="1"/>
          </p:nvPr>
        </p:nvSpPr>
        <p:spPr/>
        <p:txBody>
          <a:bodyPr>
            <a:normAutofit lnSpcReduction="10000"/>
          </a:bodyPr>
          <a:lstStyle/>
          <a:p>
            <a:r>
              <a:rPr lang="en-AU" dirty="0"/>
              <a:t>Think of practical academics – people who bring all the knowledge from theory, then use the rigorous approaches that characterise good science but also focus on coming up with practical and really useful answers. Well that’s what we do, as shown by the triangle model which we use in our key messaging</a:t>
            </a:r>
          </a:p>
          <a:p>
            <a:r>
              <a:rPr lang="en-AU" dirty="0"/>
              <a:t>As a key underpinning, we make sure that we really </a:t>
            </a:r>
            <a:r>
              <a:rPr lang="en-AU" b="1" dirty="0"/>
              <a:t>KNOW</a:t>
            </a:r>
            <a:r>
              <a:rPr lang="en-AU" dirty="0"/>
              <a:t> the science around a problem.</a:t>
            </a:r>
          </a:p>
        </p:txBody>
      </p:sp>
    </p:spTree>
    <p:extLst>
      <p:ext uri="{BB962C8B-B14F-4D97-AF65-F5344CB8AC3E}">
        <p14:creationId xmlns:p14="http://schemas.microsoft.com/office/powerpoint/2010/main" val="3002073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43F7-881E-43CD-B3DC-F06E6BB75B67}"/>
              </a:ext>
            </a:extLst>
          </p:cNvPr>
          <p:cNvSpPr>
            <a:spLocks noGrp="1"/>
          </p:cNvSpPr>
          <p:nvPr>
            <p:ph type="title"/>
          </p:nvPr>
        </p:nvSpPr>
        <p:spPr/>
        <p:txBody>
          <a:bodyPr/>
          <a:lstStyle/>
          <a:p>
            <a:r>
              <a:rPr lang="en-AU" dirty="0"/>
              <a:t>The Growth of Data in UK Sport</a:t>
            </a:r>
          </a:p>
        </p:txBody>
      </p:sp>
      <p:sp>
        <p:nvSpPr>
          <p:cNvPr id="3" name="Content Placeholder 2">
            <a:extLst>
              <a:ext uri="{FF2B5EF4-FFF2-40B4-BE49-F238E27FC236}">
                <a16:creationId xmlns:a16="http://schemas.microsoft.com/office/drawing/2014/main" id="{284248D3-6FFC-4C78-B0DE-BB5CDDEC3BFC}"/>
              </a:ext>
            </a:extLst>
          </p:cNvPr>
          <p:cNvSpPr>
            <a:spLocks noGrp="1"/>
          </p:cNvSpPr>
          <p:nvPr>
            <p:ph idx="1"/>
          </p:nvPr>
        </p:nvSpPr>
        <p:spPr/>
        <p:txBody>
          <a:bodyPr>
            <a:normAutofit lnSpcReduction="10000"/>
          </a:bodyPr>
          <a:lstStyle/>
          <a:p>
            <a:r>
              <a:rPr lang="en-AU" dirty="0"/>
              <a:t>EIS has appointed data scientists to review trends and use predictive Key Performance Indicators. “Moneyball” ?</a:t>
            </a:r>
          </a:p>
          <a:p>
            <a:r>
              <a:rPr lang="en-AU" dirty="0"/>
              <a:t>Evidence-based approach to integrating injury and illness trends and respective training loads.</a:t>
            </a:r>
          </a:p>
          <a:p>
            <a:r>
              <a:rPr lang="en-AU" dirty="0"/>
              <a:t>There is a new position – Head of Sport Intelligence who is tasked with delivering the High Performance System Data Strategy</a:t>
            </a:r>
          </a:p>
        </p:txBody>
      </p:sp>
    </p:spTree>
    <p:extLst>
      <p:ext uri="{BB962C8B-B14F-4D97-AF65-F5344CB8AC3E}">
        <p14:creationId xmlns:p14="http://schemas.microsoft.com/office/powerpoint/2010/main" val="2133815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FA59-8051-4AEC-ACF1-7FBEC44A5601}"/>
              </a:ext>
            </a:extLst>
          </p:cNvPr>
          <p:cNvSpPr>
            <a:spLocks noGrp="1"/>
          </p:cNvSpPr>
          <p:nvPr>
            <p:ph type="title"/>
          </p:nvPr>
        </p:nvSpPr>
        <p:spPr/>
        <p:txBody>
          <a:bodyPr>
            <a:normAutofit fontScale="90000"/>
          </a:bodyPr>
          <a:lstStyle/>
          <a:p>
            <a:r>
              <a:rPr lang="en-AU" dirty="0"/>
              <a:t>Sharing Good Practice Initiative in UK</a:t>
            </a:r>
          </a:p>
        </p:txBody>
      </p:sp>
      <p:sp>
        <p:nvSpPr>
          <p:cNvPr id="3" name="Content Placeholder 2">
            <a:extLst>
              <a:ext uri="{FF2B5EF4-FFF2-40B4-BE49-F238E27FC236}">
                <a16:creationId xmlns:a16="http://schemas.microsoft.com/office/drawing/2014/main" id="{087F8A71-5A5B-4034-9F1A-CBBB42A69368}"/>
              </a:ext>
            </a:extLst>
          </p:cNvPr>
          <p:cNvSpPr>
            <a:spLocks noGrp="1"/>
          </p:cNvSpPr>
          <p:nvPr>
            <p:ph idx="1"/>
          </p:nvPr>
        </p:nvSpPr>
        <p:spPr/>
        <p:txBody>
          <a:bodyPr>
            <a:normAutofit fontScale="92500" lnSpcReduction="10000"/>
          </a:bodyPr>
          <a:lstStyle/>
          <a:p>
            <a:r>
              <a:rPr lang="en-AU" dirty="0"/>
              <a:t>In the last 5 years a new approach to borrowing ideas from the different sports </a:t>
            </a:r>
            <a:r>
              <a:rPr lang="en-AU" dirty="0" err="1"/>
              <a:t>e.g</a:t>
            </a:r>
            <a:r>
              <a:rPr lang="en-AU" dirty="0"/>
              <a:t> tapering and periodisation, or recovery strategies</a:t>
            </a:r>
          </a:p>
          <a:p>
            <a:r>
              <a:rPr lang="en-AU" dirty="0"/>
              <a:t>British NSOs sharing good practice between themselves.</a:t>
            </a:r>
          </a:p>
          <a:p>
            <a:r>
              <a:rPr lang="en-AU" dirty="0"/>
              <a:t>In March, a session took place amongst Olympic Team Sports called the “Perfect Warm-down After Training”</a:t>
            </a:r>
          </a:p>
          <a:p>
            <a:r>
              <a:rPr lang="en-AU" dirty="0"/>
              <a:t>We’re about to start something similar here in WA.</a:t>
            </a:r>
          </a:p>
        </p:txBody>
      </p:sp>
    </p:spTree>
    <p:extLst>
      <p:ext uri="{BB962C8B-B14F-4D97-AF65-F5344CB8AC3E}">
        <p14:creationId xmlns:p14="http://schemas.microsoft.com/office/powerpoint/2010/main" val="378737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A025-DD99-4E4D-899B-C9135F721B6B}"/>
              </a:ext>
            </a:extLst>
          </p:cNvPr>
          <p:cNvSpPr>
            <a:spLocks noGrp="1"/>
          </p:cNvSpPr>
          <p:nvPr>
            <p:ph type="title"/>
          </p:nvPr>
        </p:nvSpPr>
        <p:spPr/>
        <p:txBody>
          <a:bodyPr/>
          <a:lstStyle/>
          <a:p>
            <a:r>
              <a:rPr lang="en-AU" dirty="0"/>
              <a:t>Serial Winning Coaches</a:t>
            </a:r>
          </a:p>
        </p:txBody>
      </p:sp>
      <p:sp>
        <p:nvSpPr>
          <p:cNvPr id="3" name="Content Placeholder 2">
            <a:extLst>
              <a:ext uri="{FF2B5EF4-FFF2-40B4-BE49-F238E27FC236}">
                <a16:creationId xmlns:a16="http://schemas.microsoft.com/office/drawing/2014/main" id="{0359BE50-228C-4128-99DD-CE8B5DC73D3F}"/>
              </a:ext>
            </a:extLst>
          </p:cNvPr>
          <p:cNvSpPr>
            <a:spLocks noGrp="1"/>
          </p:cNvSpPr>
          <p:nvPr>
            <p:ph idx="1"/>
          </p:nvPr>
        </p:nvSpPr>
        <p:spPr/>
        <p:txBody>
          <a:bodyPr>
            <a:normAutofit fontScale="92500" lnSpcReduction="20000"/>
          </a:bodyPr>
          <a:lstStyle/>
          <a:p>
            <a:r>
              <a:rPr lang="en-AU" dirty="0"/>
              <a:t>UK study- between 2012 and 2016, 17 “super” coaches from 10 sports and 10 countries. Also interviewed 23 of their athletes.</a:t>
            </a:r>
          </a:p>
          <a:p>
            <a:r>
              <a:rPr lang="en-AU" dirty="0"/>
              <a:t>Summary ? A lot of variation but common theme was </a:t>
            </a:r>
            <a:r>
              <a:rPr lang="en-AU" b="1" dirty="0"/>
              <a:t>Driven Benevolence </a:t>
            </a:r>
            <a:r>
              <a:rPr lang="en-AU" dirty="0"/>
              <a:t>– “the relentless pursuit of excellence balanced with a genuine desire to compassionately support athletes and oneself” </a:t>
            </a:r>
          </a:p>
          <a:p>
            <a:r>
              <a:rPr lang="en-AU" b="1" dirty="0"/>
              <a:t>The athlete seen as a compass</a:t>
            </a:r>
          </a:p>
          <a:p>
            <a:r>
              <a:rPr lang="en-AU" b="1" dirty="0"/>
              <a:t>High moral stance</a:t>
            </a:r>
          </a:p>
          <a:p>
            <a:r>
              <a:rPr lang="en-AU" b="1" dirty="0"/>
              <a:t>Relative work-life balance</a:t>
            </a:r>
          </a:p>
        </p:txBody>
      </p:sp>
    </p:spTree>
    <p:extLst>
      <p:ext uri="{BB962C8B-B14F-4D97-AF65-F5344CB8AC3E}">
        <p14:creationId xmlns:p14="http://schemas.microsoft.com/office/powerpoint/2010/main" val="4173987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Medal-Winning Leadership</a:t>
            </a:r>
          </a:p>
        </p:txBody>
      </p:sp>
      <p:sp>
        <p:nvSpPr>
          <p:cNvPr id="3" name="Content Placeholder 2"/>
          <p:cNvSpPr>
            <a:spLocks noGrp="1"/>
          </p:cNvSpPr>
          <p:nvPr>
            <p:ph idx="1"/>
          </p:nvPr>
        </p:nvSpPr>
        <p:spPr/>
        <p:txBody>
          <a:bodyPr>
            <a:normAutofit fontScale="85000" lnSpcReduction="20000"/>
          </a:bodyPr>
          <a:lstStyle/>
          <a:p>
            <a:pPr marL="0" indent="0">
              <a:buNone/>
            </a:pPr>
            <a:r>
              <a:rPr lang="en-AU" dirty="0"/>
              <a:t>Canadian research -12 Winter Olympic medallists from 2010 and their 10 coaches. </a:t>
            </a:r>
          </a:p>
          <a:p>
            <a:pPr marL="0" indent="0">
              <a:buNone/>
            </a:pPr>
            <a:r>
              <a:rPr lang="en-AU" b="1" dirty="0"/>
              <a:t>“How were the medals won &amp; what qualities do the coaches have ?”</a:t>
            </a:r>
          </a:p>
          <a:p>
            <a:pPr marL="0" indent="0">
              <a:buNone/>
            </a:pPr>
            <a:endParaRPr lang="en-AU" dirty="0"/>
          </a:p>
          <a:p>
            <a:pPr marL="0" indent="0">
              <a:buNone/>
            </a:pPr>
            <a:r>
              <a:rPr lang="en-AU" dirty="0"/>
              <a:t>	</a:t>
            </a:r>
            <a:r>
              <a:rPr lang="en-AU" b="1" dirty="0"/>
              <a:t>Demanding Leadership </a:t>
            </a:r>
            <a:r>
              <a:rPr lang="en-AU" dirty="0"/>
              <a:t>– directive coaching and decisive conducting</a:t>
            </a:r>
          </a:p>
          <a:p>
            <a:pPr marL="0" indent="0">
              <a:buNone/>
            </a:pPr>
            <a:r>
              <a:rPr lang="en-AU" dirty="0"/>
              <a:t>	</a:t>
            </a:r>
            <a:r>
              <a:rPr lang="en-AU" b="1" dirty="0"/>
              <a:t>Relational Leadership </a:t>
            </a:r>
            <a:r>
              <a:rPr lang="en-AU" dirty="0"/>
              <a:t>– coach/athlete relationship and role modelling</a:t>
            </a:r>
          </a:p>
          <a:p>
            <a:pPr marL="0" indent="0">
              <a:buNone/>
            </a:pPr>
            <a:r>
              <a:rPr lang="en-AU" dirty="0"/>
              <a:t>	</a:t>
            </a:r>
            <a:r>
              <a:rPr lang="en-AU" b="1" dirty="0"/>
              <a:t>Solution-focused Leadership </a:t>
            </a:r>
            <a:r>
              <a:rPr lang="en-AU" dirty="0"/>
              <a:t>– vision, learning culture, role clarity and analytic tenacity </a:t>
            </a:r>
          </a:p>
        </p:txBody>
      </p:sp>
    </p:spTree>
    <p:extLst>
      <p:ext uri="{BB962C8B-B14F-4D97-AF65-F5344CB8AC3E}">
        <p14:creationId xmlns:p14="http://schemas.microsoft.com/office/powerpoint/2010/main" val="30948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normAutofit fontScale="90000"/>
          </a:bodyPr>
          <a:lstStyle/>
          <a:p>
            <a:r>
              <a:rPr lang="en-AU" dirty="0"/>
              <a:t>So what about preparation for the Commonwealths ?</a:t>
            </a:r>
          </a:p>
        </p:txBody>
      </p:sp>
      <p:sp>
        <p:nvSpPr>
          <p:cNvPr id="3" name="Content Placeholder 2"/>
          <p:cNvSpPr>
            <a:spLocks noGrp="1"/>
          </p:cNvSpPr>
          <p:nvPr>
            <p:ph idx="1"/>
          </p:nvPr>
        </p:nvSpPr>
        <p:spPr>
          <a:xfrm>
            <a:off x="457200" y="1268761"/>
            <a:ext cx="8229600" cy="4680520"/>
          </a:xfrm>
        </p:spPr>
        <p:txBody>
          <a:bodyPr/>
          <a:lstStyle/>
          <a:p>
            <a:r>
              <a:rPr lang="en-AU" dirty="0"/>
              <a:t>Daily Performance Environment</a:t>
            </a:r>
          </a:p>
          <a:p>
            <a:r>
              <a:rPr lang="en-AU" dirty="0"/>
              <a:t>Holding Camp Environment</a:t>
            </a:r>
          </a:p>
          <a:p>
            <a:r>
              <a:rPr lang="en-AU" dirty="0"/>
              <a:t>Competition Environment</a:t>
            </a:r>
          </a:p>
          <a:p>
            <a:pPr marL="0" indent="0">
              <a:buNone/>
            </a:pPr>
            <a:r>
              <a:rPr lang="en-AU" dirty="0"/>
              <a:t>		-  it’s about transitioning effectively</a:t>
            </a:r>
          </a:p>
        </p:txBody>
      </p:sp>
      <p:pic>
        <p:nvPicPr>
          <p:cNvPr id="5" name="Picture 4">
            <a:extLst>
              <a:ext uri="{FF2B5EF4-FFF2-40B4-BE49-F238E27FC236}">
                <a16:creationId xmlns:a16="http://schemas.microsoft.com/office/drawing/2014/main" id="{A627EBBE-EB19-4D3A-B5D0-73701EC65E86}"/>
              </a:ext>
            </a:extLst>
          </p:cNvPr>
          <p:cNvPicPr>
            <a:picLocks noChangeAspect="1"/>
          </p:cNvPicPr>
          <p:nvPr/>
        </p:nvPicPr>
        <p:blipFill>
          <a:blip r:embed="rId2"/>
          <a:stretch>
            <a:fillRect/>
          </a:stretch>
        </p:blipFill>
        <p:spPr>
          <a:xfrm>
            <a:off x="600075" y="3717032"/>
            <a:ext cx="8086725" cy="3571875"/>
          </a:xfrm>
          <a:prstGeom prst="rect">
            <a:avLst/>
          </a:prstGeom>
        </p:spPr>
      </p:pic>
    </p:spTree>
    <p:extLst>
      <p:ext uri="{BB962C8B-B14F-4D97-AF65-F5344CB8AC3E}">
        <p14:creationId xmlns:p14="http://schemas.microsoft.com/office/powerpoint/2010/main" val="936568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DPE to be more relevant</a:t>
            </a:r>
          </a:p>
        </p:txBody>
      </p:sp>
      <p:sp>
        <p:nvSpPr>
          <p:cNvPr id="3" name="Content Placeholder 2"/>
          <p:cNvSpPr>
            <a:spLocks noGrp="1"/>
          </p:cNvSpPr>
          <p:nvPr>
            <p:ph idx="1"/>
          </p:nvPr>
        </p:nvSpPr>
        <p:spPr/>
        <p:txBody>
          <a:bodyPr/>
          <a:lstStyle/>
          <a:p>
            <a:r>
              <a:rPr lang="en-AU" dirty="0"/>
              <a:t>Too many young Australians seem to think training hard = success, and training harder = more success. Not true.</a:t>
            </a:r>
          </a:p>
        </p:txBody>
      </p:sp>
      <p:pic>
        <p:nvPicPr>
          <p:cNvPr id="5" name="Picture 4">
            <a:extLst>
              <a:ext uri="{FF2B5EF4-FFF2-40B4-BE49-F238E27FC236}">
                <a16:creationId xmlns:a16="http://schemas.microsoft.com/office/drawing/2014/main" id="{8F9D7688-B4C4-409D-9480-041770AA8021}"/>
              </a:ext>
            </a:extLst>
          </p:cNvPr>
          <p:cNvPicPr>
            <a:picLocks noChangeAspect="1"/>
          </p:cNvPicPr>
          <p:nvPr/>
        </p:nvPicPr>
        <p:blipFill>
          <a:blip r:embed="rId2"/>
          <a:stretch>
            <a:fillRect/>
          </a:stretch>
        </p:blipFill>
        <p:spPr>
          <a:xfrm>
            <a:off x="2411760" y="3356993"/>
            <a:ext cx="3888432" cy="2951732"/>
          </a:xfrm>
          <a:prstGeom prst="rect">
            <a:avLst/>
          </a:prstGeom>
        </p:spPr>
      </p:pic>
    </p:spTree>
    <p:extLst>
      <p:ext uri="{BB962C8B-B14F-4D97-AF65-F5344CB8AC3E}">
        <p14:creationId xmlns:p14="http://schemas.microsoft.com/office/powerpoint/2010/main" val="103208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538B-7A64-4A53-9EB3-5DA3A50D50CD}"/>
              </a:ext>
            </a:extLst>
          </p:cNvPr>
          <p:cNvSpPr>
            <a:spLocks noGrp="1"/>
          </p:cNvSpPr>
          <p:nvPr>
            <p:ph type="title"/>
          </p:nvPr>
        </p:nvSpPr>
        <p:spPr/>
        <p:txBody>
          <a:bodyPr/>
          <a:lstStyle/>
          <a:p>
            <a:r>
              <a:rPr lang="en-AU" dirty="0"/>
              <a:t>NSO funding for 2017-2018</a:t>
            </a:r>
          </a:p>
        </p:txBody>
      </p:sp>
      <p:sp>
        <p:nvSpPr>
          <p:cNvPr id="3" name="Content Placeholder 2">
            <a:extLst>
              <a:ext uri="{FF2B5EF4-FFF2-40B4-BE49-F238E27FC236}">
                <a16:creationId xmlns:a16="http://schemas.microsoft.com/office/drawing/2014/main" id="{7B5D155D-2CCB-4028-9EF3-CCC0EB4C5714}"/>
              </a:ext>
            </a:extLst>
          </p:cNvPr>
          <p:cNvSpPr>
            <a:spLocks noGrp="1"/>
          </p:cNvSpPr>
          <p:nvPr>
            <p:ph idx="1"/>
          </p:nvPr>
        </p:nvSpPr>
        <p:spPr/>
        <p:txBody>
          <a:bodyPr>
            <a:normAutofit/>
          </a:bodyPr>
          <a:lstStyle/>
          <a:p>
            <a:r>
              <a:rPr lang="en-AU" dirty="0"/>
              <a:t>Swimming $10.3m</a:t>
            </a:r>
            <a:br>
              <a:rPr lang="en-AU" dirty="0"/>
            </a:br>
            <a:r>
              <a:rPr lang="en-AU" dirty="0"/>
              <a:t>Cycling $9m</a:t>
            </a:r>
            <a:br>
              <a:rPr lang="en-AU" dirty="0"/>
            </a:br>
            <a:r>
              <a:rPr lang="en-AU" dirty="0"/>
              <a:t>Athletics $8.2m</a:t>
            </a:r>
            <a:br>
              <a:rPr lang="en-AU" dirty="0"/>
            </a:br>
            <a:r>
              <a:rPr lang="en-AU" dirty="0"/>
              <a:t>Hockey &amp; Basketball both $5.7m</a:t>
            </a:r>
            <a:br>
              <a:rPr lang="en-AU" dirty="0"/>
            </a:br>
            <a:endParaRPr lang="en-AU" dirty="0">
              <a:highlight>
                <a:srgbClr val="FFFF00"/>
              </a:highlight>
            </a:endParaRPr>
          </a:p>
          <a:p>
            <a:endParaRPr lang="en-AU" dirty="0"/>
          </a:p>
          <a:p>
            <a:r>
              <a:rPr lang="en-AU" dirty="0"/>
              <a:t>Plus special </a:t>
            </a:r>
            <a:r>
              <a:rPr lang="en-AU" dirty="0" err="1"/>
              <a:t>Comm</a:t>
            </a:r>
            <a:r>
              <a:rPr lang="en-AU" dirty="0"/>
              <a:t> Games funding for some sports</a:t>
            </a:r>
          </a:p>
        </p:txBody>
      </p:sp>
    </p:spTree>
    <p:extLst>
      <p:ext uri="{BB962C8B-B14F-4D97-AF65-F5344CB8AC3E}">
        <p14:creationId xmlns:p14="http://schemas.microsoft.com/office/powerpoint/2010/main" val="3978225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AU" dirty="0"/>
              <a:t>HCE can also be unrealistic as well</a:t>
            </a:r>
          </a:p>
        </p:txBody>
      </p:sp>
      <p:sp>
        <p:nvSpPr>
          <p:cNvPr id="3" name="Content Placeholder 2"/>
          <p:cNvSpPr>
            <a:spLocks noGrp="1"/>
          </p:cNvSpPr>
          <p:nvPr>
            <p:ph idx="1"/>
          </p:nvPr>
        </p:nvSpPr>
        <p:spPr>
          <a:xfrm>
            <a:off x="457200" y="908721"/>
            <a:ext cx="8229600" cy="4896544"/>
          </a:xfrm>
        </p:spPr>
        <p:txBody>
          <a:bodyPr/>
          <a:lstStyle/>
          <a:p>
            <a:r>
              <a:rPr lang="en-AU" dirty="0"/>
              <a:t>Good hotel</a:t>
            </a:r>
          </a:p>
          <a:p>
            <a:r>
              <a:rPr lang="en-AU" dirty="0"/>
              <a:t>Sole use of facilities</a:t>
            </a:r>
          </a:p>
          <a:p>
            <a:r>
              <a:rPr lang="en-AU" dirty="0"/>
              <a:t>Easy transport</a:t>
            </a:r>
          </a:p>
          <a:p>
            <a:r>
              <a:rPr lang="en-AU" dirty="0"/>
              <a:t>Only Athletics</a:t>
            </a:r>
          </a:p>
          <a:p>
            <a:endParaRPr lang="en-AU" dirty="0"/>
          </a:p>
        </p:txBody>
      </p:sp>
      <p:sp>
        <p:nvSpPr>
          <p:cNvPr id="4" name="AutoShape 2" descr="Image result for nina kennedy plc">
            <a:extLst>
              <a:ext uri="{FF2B5EF4-FFF2-40B4-BE49-F238E27FC236}">
                <a16:creationId xmlns:a16="http://schemas.microsoft.com/office/drawing/2014/main" id="{CE6BDFA5-6158-41BD-8EF4-AD88FDFFB2DC}"/>
              </a:ext>
            </a:extLst>
          </p:cNvPr>
          <p:cNvSpPr>
            <a:spLocks noChangeAspect="1" noChangeArrowheads="1"/>
          </p:cNvSpPr>
          <p:nvPr/>
        </p:nvSpPr>
        <p:spPr bwMode="auto">
          <a:xfrm>
            <a:off x="3779912" y="2420888"/>
            <a:ext cx="2736304" cy="2952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a:extLst>
              <a:ext uri="{FF2B5EF4-FFF2-40B4-BE49-F238E27FC236}">
                <a16:creationId xmlns:a16="http://schemas.microsoft.com/office/drawing/2014/main" id="{FC3B5640-C091-4885-B992-79CECE3C6F62}"/>
              </a:ext>
            </a:extLst>
          </p:cNvPr>
          <p:cNvPicPr>
            <a:picLocks noChangeAspect="1"/>
          </p:cNvPicPr>
          <p:nvPr/>
        </p:nvPicPr>
        <p:blipFill>
          <a:blip r:embed="rId2"/>
          <a:stretch>
            <a:fillRect/>
          </a:stretch>
        </p:blipFill>
        <p:spPr>
          <a:xfrm>
            <a:off x="1835697" y="3573016"/>
            <a:ext cx="4104455" cy="2664296"/>
          </a:xfrm>
          <a:prstGeom prst="rect">
            <a:avLst/>
          </a:prstGeom>
        </p:spPr>
      </p:pic>
    </p:spTree>
    <p:extLst>
      <p:ext uri="{BB962C8B-B14F-4D97-AF65-F5344CB8AC3E}">
        <p14:creationId xmlns:p14="http://schemas.microsoft.com/office/powerpoint/2010/main" val="499753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CE is different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9" y="1196752"/>
            <a:ext cx="7272808" cy="5328592"/>
          </a:xfrm>
        </p:spPr>
      </p:pic>
    </p:spTree>
    <p:extLst>
      <p:ext uri="{BB962C8B-B14F-4D97-AF65-F5344CB8AC3E}">
        <p14:creationId xmlns:p14="http://schemas.microsoft.com/office/powerpoint/2010/main" val="1232107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098578"/>
          </a:xfrm>
        </p:spPr>
        <p:txBody>
          <a:bodyPr>
            <a:normAutofit/>
          </a:bodyPr>
          <a:lstStyle/>
          <a:p>
            <a:r>
              <a:rPr lang="en-AU" b="1" dirty="0"/>
              <a:t>So what could/should we do to ensure greater WA representation at Tokyo 2020 and Birmingham 2022 and how will we ensure better performances from those athletes and staff once they are there ?</a:t>
            </a:r>
          </a:p>
        </p:txBody>
      </p:sp>
    </p:spTree>
    <p:extLst>
      <p:ext uri="{BB962C8B-B14F-4D97-AF65-F5344CB8AC3E}">
        <p14:creationId xmlns:p14="http://schemas.microsoft.com/office/powerpoint/2010/main" val="207105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5"/>
            <a:ext cx="7772400" cy="1800199"/>
          </a:xfrm>
        </p:spPr>
        <p:txBody>
          <a:bodyPr>
            <a:normAutofit fontScale="90000"/>
          </a:bodyPr>
          <a:lstStyle/>
          <a:p>
            <a:r>
              <a:rPr lang="en-GB" dirty="0"/>
              <a:t>Lessons learned from </a:t>
            </a:r>
            <a:r>
              <a:rPr lang="en-GB" dirty="0">
                <a:solidFill>
                  <a:srgbClr val="00B0F0"/>
                </a:solidFill>
              </a:rPr>
              <a:t>Glasgow 2014</a:t>
            </a:r>
            <a:r>
              <a:rPr lang="en-GB" dirty="0">
                <a:solidFill>
                  <a:srgbClr val="7030A0"/>
                </a:solidFill>
              </a:rPr>
              <a:t> </a:t>
            </a:r>
            <a:r>
              <a:rPr lang="en-GB" dirty="0"/>
              <a:t>and what might they mean to WA’s State Sporting Associations ? </a:t>
            </a:r>
          </a:p>
        </p:txBody>
      </p:sp>
      <p:sp>
        <p:nvSpPr>
          <p:cNvPr id="3" name="Subtitle 2"/>
          <p:cNvSpPr>
            <a:spLocks noGrp="1"/>
          </p:cNvSpPr>
          <p:nvPr>
            <p:ph type="subTitle" idx="1"/>
          </p:nvPr>
        </p:nvSpPr>
        <p:spPr/>
        <p:txBody>
          <a:bodyPr>
            <a:normAutofit fontScale="62500" lnSpcReduction="20000"/>
          </a:bodyPr>
          <a:lstStyle/>
          <a:p>
            <a:r>
              <a:rPr lang="en-GB" dirty="0"/>
              <a:t>by</a:t>
            </a:r>
          </a:p>
          <a:p>
            <a:r>
              <a:rPr lang="en-GB" sz="4000" dirty="0"/>
              <a:t>Brian Miller</a:t>
            </a:r>
          </a:p>
          <a:p>
            <a:endParaRPr lang="en-GB" dirty="0"/>
          </a:p>
          <a:p>
            <a:endParaRPr lang="en-GB" dirty="0"/>
          </a:p>
          <a:p>
            <a:r>
              <a:rPr lang="en-GB" dirty="0"/>
              <a:t>DSR Presentation, September 2014</a:t>
            </a:r>
          </a:p>
        </p:txBody>
      </p:sp>
    </p:spTree>
    <p:extLst>
      <p:ext uri="{BB962C8B-B14F-4D97-AF65-F5344CB8AC3E}">
        <p14:creationId xmlns:p14="http://schemas.microsoft.com/office/powerpoint/2010/main" val="76215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Integrating physical, mental and social elements of preparation</a:t>
            </a:r>
          </a:p>
        </p:txBody>
      </p:sp>
      <p:sp>
        <p:nvSpPr>
          <p:cNvPr id="3" name="Content Placeholder 2"/>
          <p:cNvSpPr>
            <a:spLocks noGrp="1"/>
          </p:cNvSpPr>
          <p:nvPr>
            <p:ph idx="1"/>
          </p:nvPr>
        </p:nvSpPr>
        <p:spPr/>
        <p:txBody>
          <a:bodyPr>
            <a:normAutofit fontScale="85000" lnSpcReduction="20000"/>
          </a:bodyPr>
          <a:lstStyle/>
          <a:p>
            <a:r>
              <a:rPr lang="en-AU" dirty="0"/>
              <a:t>“The Africans have a saying – ‘It takes a village to raise a child’. That should be how you prepare athletes. If the coach and others cannot co-ordinate all aspects of the preparation then you’re just guessing at what the outcome will be. Life is too short for that. Much better to work together from Day One.”</a:t>
            </a:r>
          </a:p>
          <a:p>
            <a:pPr marL="0" indent="0">
              <a:buNone/>
            </a:pPr>
            <a:endParaRPr lang="en-AU" dirty="0"/>
          </a:p>
          <a:p>
            <a:pPr marL="0" indent="0">
              <a:buNone/>
            </a:pPr>
            <a:r>
              <a:rPr lang="en-AU" dirty="0"/>
              <a:t>    </a:t>
            </a:r>
            <a:r>
              <a:rPr lang="en-AU" b="1" dirty="0" err="1"/>
              <a:t>Colm</a:t>
            </a:r>
            <a:r>
              <a:rPr lang="en-AU" b="1" dirty="0"/>
              <a:t> O’Connell, </a:t>
            </a:r>
            <a:r>
              <a:rPr lang="en-AU" dirty="0"/>
              <a:t>coach to successful Kenyan              middle distance runners. Worked with 25 World Champions and 4 Olympic Champions</a:t>
            </a:r>
          </a:p>
          <a:p>
            <a:pPr marL="0" indent="0">
              <a:buNone/>
            </a:pPr>
            <a:endParaRPr lang="en-AU" b="1" dirty="0"/>
          </a:p>
          <a:p>
            <a:pPr marL="0" indent="0">
              <a:buNone/>
            </a:pPr>
            <a:r>
              <a:rPr lang="en-AU" sz="3800" b="1" dirty="0">
                <a:highlight>
                  <a:srgbClr val="FFFF00"/>
                </a:highlight>
              </a:rPr>
              <a:t>So what sort of village is Western Australia ?</a:t>
            </a:r>
          </a:p>
        </p:txBody>
      </p:sp>
    </p:spTree>
    <p:extLst>
      <p:ext uri="{BB962C8B-B14F-4D97-AF65-F5344CB8AC3E}">
        <p14:creationId xmlns:p14="http://schemas.microsoft.com/office/powerpoint/2010/main" val="309832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normAutofit/>
          </a:bodyPr>
          <a:lstStyle/>
          <a:p>
            <a:r>
              <a:rPr lang="en-AU" sz="4000" b="1" dirty="0"/>
              <a:t>A few statistics from </a:t>
            </a:r>
            <a:r>
              <a:rPr lang="en-AU" sz="4000" b="1" dirty="0">
                <a:solidFill>
                  <a:srgbClr val="00B0F0"/>
                </a:solidFill>
              </a:rPr>
              <a:t>Glasgow 2014</a:t>
            </a:r>
          </a:p>
        </p:txBody>
      </p:sp>
      <p:sp>
        <p:nvSpPr>
          <p:cNvPr id="3" name="Content Placeholder 2"/>
          <p:cNvSpPr>
            <a:spLocks noGrp="1"/>
          </p:cNvSpPr>
          <p:nvPr>
            <p:ph idx="1"/>
          </p:nvPr>
        </p:nvSpPr>
        <p:spPr>
          <a:xfrm>
            <a:off x="457200" y="1196752"/>
            <a:ext cx="8229600" cy="4929411"/>
          </a:xfrm>
        </p:spPr>
        <p:txBody>
          <a:bodyPr>
            <a:normAutofit/>
          </a:bodyPr>
          <a:lstStyle/>
          <a:p>
            <a:r>
              <a:rPr lang="en-AU" dirty="0"/>
              <a:t>England		58G		59S		57B</a:t>
            </a:r>
          </a:p>
          <a:p>
            <a:r>
              <a:rPr lang="en-AU" dirty="0"/>
              <a:t>Australia		49		42		46</a:t>
            </a:r>
          </a:p>
          <a:p>
            <a:r>
              <a:rPr lang="en-AU" dirty="0"/>
              <a:t>Canada		32		16		34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140968"/>
            <a:ext cx="3384376" cy="3717032"/>
          </a:xfrm>
          <a:prstGeom prst="rect">
            <a:avLst/>
          </a:prstGeom>
        </p:spPr>
      </p:pic>
    </p:spTree>
    <p:extLst>
      <p:ext uri="{BB962C8B-B14F-4D97-AF65-F5344CB8AC3E}">
        <p14:creationId xmlns:p14="http://schemas.microsoft.com/office/powerpoint/2010/main" val="311134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normAutofit fontScale="90000"/>
          </a:bodyPr>
          <a:lstStyle/>
          <a:p>
            <a:r>
              <a:rPr lang="en-AU" b="1" dirty="0"/>
              <a:t>A few statistics from </a:t>
            </a:r>
            <a:r>
              <a:rPr lang="en-AU" b="1" dirty="0">
                <a:solidFill>
                  <a:srgbClr val="00B0F0"/>
                </a:solidFill>
              </a:rPr>
              <a:t>Glasgow 2014</a:t>
            </a:r>
          </a:p>
        </p:txBody>
      </p:sp>
      <p:sp>
        <p:nvSpPr>
          <p:cNvPr id="3" name="Content Placeholder 2"/>
          <p:cNvSpPr>
            <a:spLocks noGrp="1"/>
          </p:cNvSpPr>
          <p:nvPr>
            <p:ph idx="1"/>
          </p:nvPr>
        </p:nvSpPr>
        <p:spPr>
          <a:xfrm>
            <a:off x="457200" y="908720"/>
            <a:ext cx="8229600" cy="5217443"/>
          </a:xfrm>
        </p:spPr>
        <p:txBody>
          <a:bodyPr/>
          <a:lstStyle/>
          <a:p>
            <a:pPr marL="0" indent="0">
              <a:buNone/>
            </a:pPr>
            <a:r>
              <a:rPr lang="en-AU" sz="4000" dirty="0"/>
              <a:t>	Australian Team Membership </a:t>
            </a:r>
          </a:p>
          <a:p>
            <a:pPr marL="0" indent="0">
              <a:buNone/>
            </a:pPr>
            <a:r>
              <a:rPr lang="en-AU" dirty="0"/>
              <a:t>33 HQ Staff  				0 born in WA</a:t>
            </a:r>
          </a:p>
          <a:p>
            <a:pPr marL="0" indent="0">
              <a:buNone/>
            </a:pPr>
            <a:r>
              <a:rPr lang="en-AU" dirty="0"/>
              <a:t>27 Athletics  “staff”			1 born in WA</a:t>
            </a:r>
          </a:p>
          <a:p>
            <a:pPr marL="0" indent="0">
              <a:buNone/>
            </a:pPr>
            <a:r>
              <a:rPr lang="en-AU" dirty="0"/>
              <a:t>99 Athletics  “athletes”		3 born in WA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429000"/>
            <a:ext cx="4320480" cy="3168352"/>
          </a:xfrm>
          <a:prstGeom prst="rect">
            <a:avLst/>
          </a:prstGeom>
        </p:spPr>
      </p:pic>
    </p:spTree>
    <p:extLst>
      <p:ext uri="{BB962C8B-B14F-4D97-AF65-F5344CB8AC3E}">
        <p14:creationId xmlns:p14="http://schemas.microsoft.com/office/powerpoint/2010/main" val="223479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A few statistics from </a:t>
            </a:r>
            <a:r>
              <a:rPr lang="en-AU" b="1" dirty="0">
                <a:solidFill>
                  <a:srgbClr val="00B0F0"/>
                </a:solidFill>
              </a:rPr>
              <a:t>Glasgow 2014</a:t>
            </a:r>
          </a:p>
        </p:txBody>
      </p:sp>
      <p:sp>
        <p:nvSpPr>
          <p:cNvPr id="3" name="Content Placeholder 2"/>
          <p:cNvSpPr>
            <a:spLocks noGrp="1"/>
          </p:cNvSpPr>
          <p:nvPr>
            <p:ph idx="1"/>
          </p:nvPr>
        </p:nvSpPr>
        <p:spPr/>
        <p:txBody>
          <a:bodyPr/>
          <a:lstStyle/>
          <a:p>
            <a:r>
              <a:rPr lang="en-AU" dirty="0"/>
              <a:t>118 “staff” from the other 17 sports.</a:t>
            </a:r>
          </a:p>
          <a:p>
            <a:pPr marL="0" indent="0">
              <a:buNone/>
            </a:pPr>
            <a:r>
              <a:rPr lang="en-AU" dirty="0"/>
              <a:t>	3 were born in WA  - 1 in Gym, 2 Hockey.</a:t>
            </a:r>
          </a:p>
          <a:p>
            <a:pPr marL="0" indent="0">
              <a:buNone/>
            </a:pPr>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7" y="3429000"/>
            <a:ext cx="3384376" cy="2304455"/>
          </a:xfrm>
          <a:prstGeom prst="rect">
            <a:avLst/>
          </a:prstGeom>
        </p:spPr>
      </p:pic>
    </p:spTree>
    <p:extLst>
      <p:ext uri="{BB962C8B-B14F-4D97-AF65-F5344CB8AC3E}">
        <p14:creationId xmlns:p14="http://schemas.microsoft.com/office/powerpoint/2010/main" val="257349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8A5F-A26F-4040-A6B2-A40B0CB6B7B4}"/>
              </a:ext>
            </a:extLst>
          </p:cNvPr>
          <p:cNvSpPr>
            <a:spLocks noGrp="1"/>
          </p:cNvSpPr>
          <p:nvPr>
            <p:ph type="title"/>
          </p:nvPr>
        </p:nvSpPr>
        <p:spPr/>
        <p:txBody>
          <a:bodyPr>
            <a:normAutofit fontScale="90000"/>
          </a:bodyPr>
          <a:lstStyle/>
          <a:p>
            <a:r>
              <a:rPr lang="en-AU" dirty="0"/>
              <a:t>Context – what has happened since Glasgow 2014 ?</a:t>
            </a:r>
          </a:p>
        </p:txBody>
      </p:sp>
      <p:sp>
        <p:nvSpPr>
          <p:cNvPr id="3" name="Content Placeholder 2">
            <a:extLst>
              <a:ext uri="{FF2B5EF4-FFF2-40B4-BE49-F238E27FC236}">
                <a16:creationId xmlns:a16="http://schemas.microsoft.com/office/drawing/2014/main" id="{45DE15E4-F13F-42D9-A184-14AC24AC2774}"/>
              </a:ext>
            </a:extLst>
          </p:cNvPr>
          <p:cNvSpPr>
            <a:spLocks noGrp="1"/>
          </p:cNvSpPr>
          <p:nvPr>
            <p:ph idx="1"/>
          </p:nvPr>
        </p:nvSpPr>
        <p:spPr/>
        <p:txBody>
          <a:bodyPr>
            <a:normAutofit fontScale="92500" lnSpcReduction="10000"/>
          </a:bodyPr>
          <a:lstStyle/>
          <a:p>
            <a:r>
              <a:rPr lang="en-AU" dirty="0"/>
              <a:t>Rio Olympics – Team GB 2</a:t>
            </a:r>
            <a:r>
              <a:rPr lang="en-AU" baseline="30000" dirty="0"/>
              <a:t>nd</a:t>
            </a:r>
            <a:r>
              <a:rPr lang="en-AU" dirty="0"/>
              <a:t> with 67 medals and 27 Golds ! Australia 10</a:t>
            </a:r>
            <a:r>
              <a:rPr lang="en-AU" baseline="30000" dirty="0"/>
              <a:t>th</a:t>
            </a:r>
            <a:r>
              <a:rPr lang="en-AU" dirty="0"/>
              <a:t> with 8 Golds, behind USA, GBR, CHN, RUS, GER, JPN, FRA, KOR and ITA.</a:t>
            </a:r>
          </a:p>
          <a:p>
            <a:r>
              <a:rPr lang="en-AU" dirty="0"/>
              <a:t>Growth of Women’s sport especially around AFLW, Rugby 7s, Soccer, Cricket</a:t>
            </a:r>
          </a:p>
          <a:p>
            <a:r>
              <a:rPr lang="en-AU" dirty="0"/>
              <a:t>Changes at AOC, ASC, AIS and many NSOs</a:t>
            </a:r>
          </a:p>
          <a:p>
            <a:r>
              <a:rPr lang="en-AU" dirty="0"/>
              <a:t>Mental health issues relating to retiring athletes given a new prominence</a:t>
            </a:r>
          </a:p>
          <a:p>
            <a:r>
              <a:rPr lang="en-AU" dirty="0"/>
              <a:t>Cricket ball tampering saga !</a:t>
            </a:r>
          </a:p>
        </p:txBody>
      </p:sp>
    </p:spTree>
    <p:extLst>
      <p:ext uri="{BB962C8B-B14F-4D97-AF65-F5344CB8AC3E}">
        <p14:creationId xmlns:p14="http://schemas.microsoft.com/office/powerpoint/2010/main" val="2220332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1511900982A249A70FE8B187BDD1DD" ma:contentTypeVersion="10" ma:contentTypeDescription="Create a new document." ma:contentTypeScope="" ma:versionID="46b58e5abb8179dc0c2074670a0f9320">
  <xsd:schema xmlns:xsd="http://www.w3.org/2001/XMLSchema" xmlns:xs="http://www.w3.org/2001/XMLSchema" xmlns:p="http://schemas.microsoft.com/office/2006/metadata/properties" xmlns:ns2="65828862-ae87-457f-b884-efeaea2d65b5" xmlns:ns3="bc072e10-870d-460a-9f37-b3eac4f10863" targetNamespace="http://schemas.microsoft.com/office/2006/metadata/properties" ma:root="true" ma:fieldsID="b0ec0190d21c24342259d98b2af1fff8" ns2:_="" ns3:_="">
    <xsd:import namespace="65828862-ae87-457f-b884-efeaea2d65b5"/>
    <xsd:import namespace="bc072e10-870d-460a-9f37-b3eac4f108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28862-ae87-457f-b884-efeaea2d65b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2e10-870d-460a-9f37-b3eac4f1086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E0AEFE-7ECD-4DA6-BAD2-EF1A1D2577D5}"/>
</file>

<file path=customXml/itemProps2.xml><?xml version="1.0" encoding="utf-8"?>
<ds:datastoreItem xmlns:ds="http://schemas.openxmlformats.org/officeDocument/2006/customXml" ds:itemID="{64540509-3C2C-41B1-B4B0-EA1C763F1FFB}"/>
</file>

<file path=customXml/itemProps3.xml><?xml version="1.0" encoding="utf-8"?>
<ds:datastoreItem xmlns:ds="http://schemas.openxmlformats.org/officeDocument/2006/customXml" ds:itemID="{DC5ABF16-596F-49C8-B09A-A4FE075A7513}"/>
</file>

<file path=docProps/app.xml><?xml version="1.0" encoding="utf-8"?>
<Properties xmlns="http://schemas.openxmlformats.org/officeDocument/2006/extended-properties" xmlns:vt="http://schemas.openxmlformats.org/officeDocument/2006/docPropsVTypes">
  <TotalTime>4364</TotalTime>
  <Words>930</Words>
  <Application>Microsoft Office PowerPoint</Application>
  <PresentationFormat>On-screen Show (4:3)</PresentationFormat>
  <Paragraphs>121</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Lessons learned from Gold Coast 2018 and what might they mean to WA’s State Sporting Associations ? </vt:lpstr>
      <vt:lpstr>BM’s involvement in Commonwealth Games</vt:lpstr>
      <vt:lpstr>NSO funding for 2017-2018</vt:lpstr>
      <vt:lpstr>Lessons learned from Glasgow 2014 and what might they mean to WA’s State Sporting Associations ? </vt:lpstr>
      <vt:lpstr>Integrating physical, mental and social elements of preparation</vt:lpstr>
      <vt:lpstr>A few statistics from Glasgow 2014</vt:lpstr>
      <vt:lpstr>A few statistics from Glasgow 2014</vt:lpstr>
      <vt:lpstr>A few statistics from Glasgow 2014</vt:lpstr>
      <vt:lpstr>Context – what has happened since Glasgow 2014 ?</vt:lpstr>
      <vt:lpstr>So just how good were the Gold Coast 2018 Commonwealth Games ?</vt:lpstr>
      <vt:lpstr>PowerPoint Presentation</vt:lpstr>
      <vt:lpstr>PowerPoint Presentation</vt:lpstr>
      <vt:lpstr>PowerPoint Presentation</vt:lpstr>
      <vt:lpstr>PowerPoint Presentation</vt:lpstr>
      <vt:lpstr>How good were the Games ?</vt:lpstr>
      <vt:lpstr>Gold Coast 2018 Medals</vt:lpstr>
      <vt:lpstr>Aus Para Athletes Excelled</vt:lpstr>
      <vt:lpstr>Athletics at the Gold Coast</vt:lpstr>
      <vt:lpstr>Swimming at Gold Coast</vt:lpstr>
      <vt:lpstr>Cycling at Gold Coast</vt:lpstr>
      <vt:lpstr>Gymnastics at Gold Coast</vt:lpstr>
      <vt:lpstr>So what is happening in the sporting world which we need to be aware of ?</vt:lpstr>
      <vt:lpstr>The Growth of “Pracademics” in UK Sport</vt:lpstr>
      <vt:lpstr>The Growth of Data in UK Sport</vt:lpstr>
      <vt:lpstr>Sharing Good Practice Initiative in UK</vt:lpstr>
      <vt:lpstr>Serial Winning Coaches</vt:lpstr>
      <vt:lpstr>Medal-Winning Leadership</vt:lpstr>
      <vt:lpstr>So what about preparation for the Commonwealths ?</vt:lpstr>
      <vt:lpstr>DPE to be more relevant</vt:lpstr>
      <vt:lpstr>HCE can also be unrealistic as well</vt:lpstr>
      <vt:lpstr>CE is different</vt:lpstr>
      <vt:lpstr>So what could/should we do to ensure greater WA representation at Tokyo 2020 and Birmingham 2022 and how will we ensure better performances from those athletes and staff once they are there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A Home Olympics</dc:title>
  <dc:creator>Brian Miller</dc:creator>
  <cp:lastModifiedBy>Liane Tooth</cp:lastModifiedBy>
  <cp:revision>462</cp:revision>
  <dcterms:created xsi:type="dcterms:W3CDTF">2011-10-28T05:18:27Z</dcterms:created>
  <dcterms:modified xsi:type="dcterms:W3CDTF">2018-05-16T04:20:19Z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0x010100B91511900982A249A70FE8B187BDD1DD</vt:lpwstr>
  </property>
</Properties>
</file>