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257" r:id="rId3"/>
    <p:sldId id="262" r:id="rId4"/>
    <p:sldId id="264" r:id="rId5"/>
    <p:sldId id="258" r:id="rId6"/>
    <p:sldId id="268" r:id="rId7"/>
    <p:sldId id="259" r:id="rId8"/>
    <p:sldId id="270" r:id="rId9"/>
    <p:sldId id="271" r:id="rId10"/>
    <p:sldId id="272" r:id="rId11"/>
    <p:sldId id="269" r:id="rId12"/>
    <p:sldId id="267" r:id="rId13"/>
    <p:sldId id="266" r:id="rId14"/>
    <p:sldId id="265" r:id="rId15"/>
    <p:sldId id="260" r:id="rId1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218" autoAdjust="0"/>
  </p:normalViewPr>
  <p:slideViewPr>
    <p:cSldViewPr>
      <p:cViewPr varScale="1">
        <p:scale>
          <a:sx n="101" d="100"/>
          <a:sy n="101" d="100"/>
        </p:scale>
        <p:origin x="852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523C1-10F7-4E19-A5B1-12927FA55244}" type="datetimeFigureOut">
              <a:rPr lang="en-AU" smtClean="0"/>
              <a:t>2/11/2017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9DD66-0440-4FCB-90EC-ACECE4926A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9654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D89D5-3969-4787-8B49-8A965941AD71}" type="datetimeFigureOut">
              <a:rPr lang="en-AU" smtClean="0"/>
              <a:t>2/11/2017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AE0C8-8CD4-43D1-8C6A-95F8850600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213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AE0C8-8CD4-43D1-8C6A-95F88506008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196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FED7-4181-4B87-A959-AEBD2406EB1F}" type="datetimeFigureOut">
              <a:rPr lang="en-AU" smtClean="0"/>
              <a:t>2/11/2017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F54-6A53-4D2C-8AE6-06155F1A6CA8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C:\Users\Dan\Dropbox\5. Marketing and Media\2. Branding\Branding\Elements\Rowing WA elements vertical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8" b="28932"/>
          <a:stretch/>
        </p:blipFill>
        <p:spPr bwMode="auto">
          <a:xfrm>
            <a:off x="9921498" y="-27384"/>
            <a:ext cx="2031153" cy="691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ROWINGWA\Documents\Dropbox\Logos\WA_LOGO_CMYK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0"/>
            <a:ext cx="2279575" cy="89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16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FED7-4181-4B87-A959-AEBD2406EB1F}" type="datetimeFigureOut">
              <a:rPr lang="en-AU" smtClean="0"/>
              <a:t>2/11/2017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F54-6A53-4D2C-8AE6-06155F1A6C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4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FED7-4181-4B87-A959-AEBD2406EB1F}" type="datetimeFigureOut">
              <a:rPr lang="en-AU" smtClean="0"/>
              <a:t>2/11/2017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F54-6A53-4D2C-8AE6-06155F1A6C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376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FED7-4181-4B87-A959-AEBD2406EB1F}" type="datetimeFigureOut">
              <a:rPr lang="en-AU" smtClean="0"/>
              <a:t>2/11/2017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F54-6A53-4D2C-8AE6-06155F1A6CA8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2" descr="C:\Users\ROWINGWA\Documents\Dropbox\Logos\WA_LOGO_CMYK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38" y="5959156"/>
            <a:ext cx="2279575" cy="89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Dan\Dropbox\5. Marketing and Media\2. Branding\Branding\Elements\Rowing WA elements vertical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9" b="28932"/>
          <a:stretch/>
        </p:blipFill>
        <p:spPr bwMode="auto">
          <a:xfrm>
            <a:off x="9921498" y="-27384"/>
            <a:ext cx="2031153" cy="6912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59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FED7-4181-4B87-A959-AEBD2406EB1F}" type="datetimeFigureOut">
              <a:rPr lang="en-AU" smtClean="0"/>
              <a:t>2/11/2017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F54-6A53-4D2C-8AE6-06155F1A6C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045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FED7-4181-4B87-A959-AEBD2406EB1F}" type="datetimeFigureOut">
              <a:rPr lang="en-AU" smtClean="0"/>
              <a:t>2/11/2017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F54-6A53-4D2C-8AE6-06155F1A6C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970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FED7-4181-4B87-A959-AEBD2406EB1F}" type="datetimeFigureOut">
              <a:rPr lang="en-AU" smtClean="0"/>
              <a:t>2/11/2017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F54-6A53-4D2C-8AE6-06155F1A6C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502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FED7-4181-4B87-A959-AEBD2406EB1F}" type="datetimeFigureOut">
              <a:rPr lang="en-AU" smtClean="0"/>
              <a:t>2/11/2017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F54-6A53-4D2C-8AE6-06155F1A6C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824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FED7-4181-4B87-A959-AEBD2406EB1F}" type="datetimeFigureOut">
              <a:rPr lang="en-AU" smtClean="0"/>
              <a:t>2/11/2017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F54-6A53-4D2C-8AE6-06155F1A6C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840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FED7-4181-4B87-A959-AEBD2406EB1F}" type="datetimeFigureOut">
              <a:rPr lang="en-AU" smtClean="0"/>
              <a:t>2/11/2017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F54-6A53-4D2C-8AE6-06155F1A6C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82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FED7-4181-4B87-A959-AEBD2406EB1F}" type="datetimeFigureOut">
              <a:rPr lang="en-AU" smtClean="0"/>
              <a:t>2/11/2017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3F54-6A53-4D2C-8AE6-06155F1A6C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472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FED7-4181-4B87-A959-AEBD2406EB1F}" type="datetimeFigureOut">
              <a:rPr lang="en-AU" smtClean="0"/>
              <a:t>2/11/2017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63F54-6A53-4D2C-8AE6-06155F1A6C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878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88" y="2130426"/>
            <a:ext cx="7848872" cy="147002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AU" sz="7200" b="1" i="1" dirty="0" smtClean="0">
                <a:solidFill>
                  <a:schemeClr val="bg1"/>
                </a:solidFill>
              </a:rPr>
              <a:t>PATHWAYS 2020</a:t>
            </a:r>
            <a:endParaRPr lang="en-AU" sz="7200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5440" y="3886200"/>
            <a:ext cx="8534400" cy="1752600"/>
          </a:xfrm>
        </p:spPr>
        <p:txBody>
          <a:bodyPr/>
          <a:lstStyle/>
          <a:p>
            <a:r>
              <a:rPr lang="en-AU" dirty="0" smtClean="0"/>
              <a:t>The 2017-2020 Western Australian </a:t>
            </a:r>
          </a:p>
          <a:p>
            <a:r>
              <a:rPr lang="en-AU" dirty="0" smtClean="0"/>
              <a:t>Rowing High Performance and Pathway</a:t>
            </a:r>
          </a:p>
          <a:p>
            <a:r>
              <a:rPr lang="en-AU" dirty="0" smtClean="0"/>
              <a:t>Strategic Plan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8764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30282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500" b="1" i="1" dirty="0" smtClean="0"/>
              <a:t>PATHWAYS 2020</a:t>
            </a:r>
          </a:p>
          <a:p>
            <a:pPr marL="0" indent="0">
              <a:buNone/>
            </a:pPr>
            <a:endParaRPr lang="en-AU" b="1" i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67608" y="2334770"/>
            <a:ext cx="7200800" cy="423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AU" altLang="en-US" sz="1600" dirty="0">
                <a:latin typeface="+mn-lt"/>
              </a:rPr>
              <a:t>Vision, Mission, Values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AU" altLang="en-US" sz="1600" dirty="0">
                <a:latin typeface="+mn-lt"/>
              </a:rPr>
              <a:t>Objectives &amp; Strategies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AU" altLang="en-US" sz="1600" dirty="0">
                <a:latin typeface="+mn-lt"/>
              </a:rPr>
              <a:t>1. Overview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AU" altLang="en-US" sz="1600" dirty="0">
                <a:latin typeface="+mn-lt"/>
              </a:rPr>
              <a:t>2. Strong Technical and Governance system leadership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AU" altLang="en-US" sz="1600" dirty="0" smtClean="0">
                <a:latin typeface="+mn-lt"/>
              </a:rPr>
              <a:t>Governance &amp; Leadership</a:t>
            </a:r>
            <a:endParaRPr lang="en-AU" altLang="en-US" sz="1600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AU" altLang="en-US" sz="1600" dirty="0">
                <a:latin typeface="+mn-lt"/>
              </a:rPr>
              <a:t>3. Embrace collaboration amongst Pathway System Partners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AU" altLang="en-US" sz="1600" dirty="0" smtClean="0">
                <a:latin typeface="+mn-lt"/>
              </a:rPr>
              <a:t>Daily </a:t>
            </a:r>
            <a:r>
              <a:rPr lang="en-AU" altLang="en-US" sz="1600" dirty="0">
                <a:latin typeface="+mn-lt"/>
              </a:rPr>
              <a:t>Training </a:t>
            </a:r>
            <a:r>
              <a:rPr lang="en-AU" altLang="en-US" sz="1600" dirty="0" smtClean="0">
                <a:latin typeface="+mn-lt"/>
              </a:rPr>
              <a:t>Environment, WAIS, Pathway </a:t>
            </a:r>
            <a:r>
              <a:rPr lang="en-AU" altLang="en-US" sz="1600" dirty="0">
                <a:latin typeface="+mn-lt"/>
              </a:rPr>
              <a:t>Partner Clubs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AU" altLang="en-US" sz="1600" dirty="0">
                <a:latin typeface="+mn-lt"/>
              </a:rPr>
              <a:t>4. Invest in our best athletes and coaches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AU" altLang="en-US" sz="1600" dirty="0" smtClean="0">
                <a:latin typeface="+mn-lt"/>
              </a:rPr>
              <a:t>Athletes, Clubs </a:t>
            </a:r>
            <a:r>
              <a:rPr lang="en-AU" altLang="en-US" sz="1600" dirty="0">
                <a:latin typeface="+mn-lt"/>
              </a:rPr>
              <a:t>and Coaches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AU" altLang="en-US" sz="1600" dirty="0">
                <a:latin typeface="+mn-lt"/>
              </a:rPr>
              <a:t>5. Systematically identify and nurture our best athletes of the future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AU" altLang="en-US" sz="1600" dirty="0">
                <a:latin typeface="+mn-lt"/>
              </a:rPr>
              <a:t>Talent </a:t>
            </a:r>
            <a:r>
              <a:rPr lang="en-AU" altLang="en-US" sz="1600" dirty="0" smtClean="0">
                <a:latin typeface="+mn-lt"/>
              </a:rPr>
              <a:t>Identification, Talent Transfer, Schools Draft, Camps, Pathway VIII</a:t>
            </a:r>
            <a:endParaRPr lang="en-AU" altLang="en-US" sz="1600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AU" altLang="en-US" sz="1600" dirty="0">
                <a:latin typeface="+mn-lt"/>
              </a:rPr>
              <a:t>6. Regularly monitor program success including Athletes, Partners and Coaches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AU" altLang="en-US" sz="1600" dirty="0">
                <a:latin typeface="+mn-lt"/>
              </a:rPr>
              <a:t>Overall Program Assessment &amp; Measurement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AU" altLang="en-US" sz="1600" dirty="0">
                <a:latin typeface="+mn-lt"/>
              </a:rPr>
              <a:t>Club Development and Assessment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AU" altLang="en-US" sz="1600" dirty="0">
                <a:latin typeface="+mn-lt"/>
              </a:rPr>
              <a:t>Athlete Monitoring and Support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AU" altLang="en-US" sz="1600" dirty="0">
                <a:latin typeface="+mn-lt"/>
              </a:rPr>
              <a:t>7. Diversify Pathway Opportunities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AU" altLang="en-US" sz="1600" dirty="0">
                <a:latin typeface="+mn-lt"/>
              </a:rPr>
              <a:t>Para </a:t>
            </a:r>
            <a:r>
              <a:rPr lang="en-AU" altLang="en-US" sz="1600" dirty="0" smtClean="0">
                <a:latin typeface="+mn-lt"/>
              </a:rPr>
              <a:t>Rowing and Lightweight </a:t>
            </a:r>
            <a:r>
              <a:rPr lang="en-AU" altLang="en-US" sz="1600" dirty="0">
                <a:latin typeface="+mn-lt"/>
              </a:rPr>
              <a:t>Rowing</a:t>
            </a:r>
          </a:p>
        </p:txBody>
      </p:sp>
    </p:spTree>
    <p:extLst>
      <p:ext uri="{BB962C8B-B14F-4D97-AF65-F5344CB8AC3E}">
        <p14:creationId xmlns:p14="http://schemas.microsoft.com/office/powerpoint/2010/main" val="820719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302824" cy="4525963"/>
          </a:xfrm>
        </p:spPr>
        <p:txBody>
          <a:bodyPr>
            <a:normAutofit/>
          </a:bodyPr>
          <a:lstStyle/>
          <a:p>
            <a:pPr lvl="1"/>
            <a:r>
              <a:rPr lang="en-AU" dirty="0" smtClean="0"/>
              <a:t>Significant partner consultation and buy-in</a:t>
            </a:r>
          </a:p>
          <a:p>
            <a:pPr lvl="2"/>
            <a:r>
              <a:rPr lang="en-AU" dirty="0" smtClean="0"/>
              <a:t>2017-2020 HP &amp; Pathways Working Group</a:t>
            </a:r>
          </a:p>
          <a:p>
            <a:pPr lvl="2"/>
            <a:r>
              <a:rPr lang="en-AU" dirty="0" smtClean="0"/>
              <a:t>Quarterly member updates</a:t>
            </a:r>
          </a:p>
          <a:p>
            <a:pPr lvl="1"/>
            <a:r>
              <a:rPr lang="en-AU" dirty="0" smtClean="0"/>
              <a:t>Robust governance and controls established</a:t>
            </a:r>
          </a:p>
          <a:p>
            <a:pPr lvl="2"/>
            <a:r>
              <a:rPr lang="en-AU" dirty="0"/>
              <a:t>Pathway Performance Management Group (PPMG</a:t>
            </a:r>
            <a:r>
              <a:rPr lang="en-AU" dirty="0" smtClean="0"/>
              <a:t>)</a:t>
            </a:r>
          </a:p>
          <a:p>
            <a:pPr lvl="2"/>
            <a:r>
              <a:rPr lang="en-AU" dirty="0"/>
              <a:t>Joint Operations Group (JOG</a:t>
            </a:r>
            <a:r>
              <a:rPr lang="en-AU" dirty="0" smtClean="0"/>
              <a:t>)</a:t>
            </a:r>
          </a:p>
          <a:p>
            <a:pPr lvl="2"/>
            <a:r>
              <a:rPr lang="en-AU" dirty="0" smtClean="0"/>
              <a:t>Reporting Structure and timeframes</a:t>
            </a:r>
          </a:p>
        </p:txBody>
      </p:sp>
    </p:spTree>
    <p:extLst>
      <p:ext uri="{BB962C8B-B14F-4D97-AF65-F5344CB8AC3E}">
        <p14:creationId xmlns:p14="http://schemas.microsoft.com/office/powerpoint/2010/main" val="1170719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1" t="15667" r="7686" b="12319"/>
          <a:stretch/>
        </p:blipFill>
        <p:spPr bwMode="auto">
          <a:xfrm>
            <a:off x="1542244" y="215470"/>
            <a:ext cx="7708712" cy="57387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7796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6000" t="28729" r="11333" b="12339"/>
          <a:stretch/>
        </p:blipFill>
        <p:spPr>
          <a:xfrm>
            <a:off x="1919536" y="260648"/>
            <a:ext cx="734481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302824" cy="4525963"/>
          </a:xfrm>
        </p:spPr>
        <p:txBody>
          <a:bodyPr>
            <a:normAutofit/>
          </a:bodyPr>
          <a:lstStyle/>
          <a:p>
            <a:pPr lvl="1"/>
            <a:r>
              <a:rPr lang="en-AU" dirty="0" smtClean="0"/>
              <a:t>Culture </a:t>
            </a:r>
            <a:r>
              <a:rPr lang="en-AU" dirty="0"/>
              <a:t>of collaboration</a:t>
            </a:r>
          </a:p>
          <a:p>
            <a:pPr lvl="1"/>
            <a:r>
              <a:rPr lang="en-AU" dirty="0" smtClean="0"/>
              <a:t>New Pathway Partner Club support system</a:t>
            </a:r>
          </a:p>
          <a:p>
            <a:pPr lvl="2"/>
            <a:r>
              <a:rPr lang="en-AU" dirty="0" smtClean="0"/>
              <a:t>Increased Pathways funding</a:t>
            </a:r>
          </a:p>
          <a:p>
            <a:pPr lvl="2"/>
            <a:r>
              <a:rPr lang="en-AU" dirty="0" smtClean="0"/>
              <a:t>Transparent application and assessment process</a:t>
            </a:r>
          </a:p>
          <a:p>
            <a:pPr lvl="1"/>
            <a:r>
              <a:rPr lang="en-AU" dirty="0" smtClean="0"/>
              <a:t>More employed coaches in the system</a:t>
            </a:r>
          </a:p>
          <a:p>
            <a:pPr lvl="1"/>
            <a:r>
              <a:rPr lang="en-AU" dirty="0" smtClean="0"/>
              <a:t>Greater support from WAIS down the pathway</a:t>
            </a:r>
          </a:p>
          <a:p>
            <a:pPr lvl="1"/>
            <a:r>
              <a:rPr lang="en-AU" dirty="0" smtClean="0"/>
              <a:t>Schools more aligned with Pathway objectives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9291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tx1"/>
          </a:solidFill>
        </p:spPr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</a:rPr>
              <a:t>NEXT STEPS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238928" cy="4525963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System implementation officially commenced 1 July 2017</a:t>
            </a:r>
          </a:p>
          <a:p>
            <a:r>
              <a:rPr lang="en-AU" dirty="0"/>
              <a:t>Pathway Partner Clubs have been selected</a:t>
            </a:r>
          </a:p>
          <a:p>
            <a:r>
              <a:rPr lang="en-AU" dirty="0" smtClean="0"/>
              <a:t>Operational Plan to still be finalised</a:t>
            </a:r>
          </a:p>
          <a:p>
            <a:r>
              <a:rPr lang="en-AU" dirty="0" smtClean="0"/>
              <a:t>PPMG </a:t>
            </a:r>
            <a:r>
              <a:rPr lang="en-AU" dirty="0"/>
              <a:t>to have 1</a:t>
            </a:r>
            <a:r>
              <a:rPr lang="en-AU" baseline="30000" dirty="0"/>
              <a:t>st</a:t>
            </a:r>
            <a:r>
              <a:rPr lang="en-AU" dirty="0"/>
              <a:t>  meeting in November</a:t>
            </a:r>
          </a:p>
          <a:p>
            <a:r>
              <a:rPr lang="en-AU" dirty="0" smtClean="0"/>
              <a:t>JOG to have 1</a:t>
            </a:r>
            <a:r>
              <a:rPr lang="en-AU" baseline="30000" dirty="0" smtClean="0"/>
              <a:t>st</a:t>
            </a:r>
            <a:r>
              <a:rPr lang="en-AU" dirty="0" smtClean="0"/>
              <a:t> meeting in December</a:t>
            </a:r>
          </a:p>
          <a:p>
            <a:r>
              <a:rPr lang="en-AU" dirty="0" smtClean="0"/>
              <a:t>PPC &amp; Performance Funding to be distributed</a:t>
            </a:r>
          </a:p>
          <a:p>
            <a:r>
              <a:rPr lang="en-AU" dirty="0" smtClean="0"/>
              <a:t>IAPPs to be established for pathway athletes</a:t>
            </a:r>
          </a:p>
          <a:p>
            <a:r>
              <a:rPr lang="en-AU" dirty="0" smtClean="0"/>
              <a:t>Program mid-year review in Jan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6144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WHY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031016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Prior to 2016 Olympics, the new national strategy was released:</a:t>
            </a:r>
          </a:p>
          <a:p>
            <a:pPr lvl="1"/>
            <a:r>
              <a:rPr lang="en-AU" dirty="0" smtClean="0"/>
              <a:t>RA’s </a:t>
            </a:r>
            <a:r>
              <a:rPr lang="en-AU" i="1" dirty="0" err="1" smtClean="0"/>
              <a:t>CampaingNumberOne</a:t>
            </a:r>
            <a:r>
              <a:rPr lang="en-AU" i="1" dirty="0" smtClean="0"/>
              <a:t> Strategy</a:t>
            </a:r>
          </a:p>
          <a:p>
            <a:pPr lvl="1"/>
            <a:r>
              <a:rPr lang="en-AU" dirty="0" smtClean="0"/>
              <a:t>Establishment of 2 national training centres</a:t>
            </a:r>
          </a:p>
          <a:p>
            <a:pPr lvl="1"/>
            <a:r>
              <a:rPr lang="en-AU" dirty="0" smtClean="0"/>
              <a:t>Model shift to bespoke state-based pathways programs</a:t>
            </a:r>
          </a:p>
          <a:p>
            <a:pPr lvl="1"/>
            <a:r>
              <a:rPr lang="en-AU" dirty="0" smtClean="0"/>
              <a:t>Funding to support model confirmed post-Olympics</a:t>
            </a:r>
          </a:p>
          <a:p>
            <a:pPr lvl="1"/>
            <a:r>
              <a:rPr lang="en-AU" dirty="0" smtClean="0"/>
              <a:t>Adoption of FTEM Model</a:t>
            </a:r>
          </a:p>
        </p:txBody>
      </p:sp>
    </p:spTree>
    <p:extLst>
      <p:ext uri="{BB962C8B-B14F-4D97-AF65-F5344CB8AC3E}">
        <p14:creationId xmlns:p14="http://schemas.microsoft.com/office/powerpoint/2010/main" val="52294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6889" t="14641" r="10444" b="4327"/>
          <a:stretch/>
        </p:blipFill>
        <p:spPr>
          <a:xfrm>
            <a:off x="1559496" y="188639"/>
            <a:ext cx="7704856" cy="576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WHY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031016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Locally:</a:t>
            </a:r>
          </a:p>
          <a:p>
            <a:pPr lvl="1"/>
            <a:r>
              <a:rPr lang="en-AU" dirty="0" smtClean="0"/>
              <a:t>Declining national team representation</a:t>
            </a:r>
          </a:p>
          <a:p>
            <a:pPr lvl="1"/>
            <a:r>
              <a:rPr lang="en-AU" dirty="0" smtClean="0"/>
              <a:t>Lack of overall system depth</a:t>
            </a:r>
          </a:p>
          <a:p>
            <a:pPr lvl="1"/>
            <a:r>
              <a:rPr lang="en-AU" dirty="0" smtClean="0"/>
              <a:t>HP and Participation Pathway working against each other</a:t>
            </a:r>
          </a:p>
          <a:p>
            <a:pPr lvl="1"/>
            <a:r>
              <a:rPr lang="en-AU" dirty="0" smtClean="0"/>
              <a:t>Very poor talented rower recruitment from schools</a:t>
            </a:r>
          </a:p>
          <a:p>
            <a:pPr lvl="1"/>
            <a:r>
              <a:rPr lang="en-AU" dirty="0" smtClean="0"/>
              <a:t>Plan for adoption of programs piloted in 2015</a:t>
            </a:r>
          </a:p>
        </p:txBody>
      </p:sp>
    </p:spTree>
    <p:extLst>
      <p:ext uri="{BB962C8B-B14F-4D97-AF65-F5344CB8AC3E}">
        <p14:creationId xmlns:p14="http://schemas.microsoft.com/office/powerpoint/2010/main" val="135784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REVIEW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Review of previous WA HP models over the last decade:</a:t>
            </a:r>
          </a:p>
          <a:p>
            <a:pPr lvl="1"/>
            <a:r>
              <a:rPr lang="en-AU" dirty="0" smtClean="0"/>
              <a:t>What worked and why. Can these be replicated/refined?</a:t>
            </a:r>
          </a:p>
          <a:p>
            <a:pPr lvl="1"/>
            <a:r>
              <a:rPr lang="en-AU" dirty="0" smtClean="0"/>
              <a:t>What didn’t work and why?</a:t>
            </a:r>
          </a:p>
          <a:p>
            <a:r>
              <a:rPr lang="en-AU" dirty="0" smtClean="0"/>
              <a:t>Review of successful interstate HP programs</a:t>
            </a:r>
          </a:p>
          <a:p>
            <a:pPr lvl="1"/>
            <a:r>
              <a:rPr lang="en-AU" dirty="0" smtClean="0"/>
              <a:t>Overlayed by WA lens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560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REVIEW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518848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Review of current system shortcomings</a:t>
            </a:r>
          </a:p>
          <a:p>
            <a:pPr lvl="1"/>
            <a:r>
              <a:rPr lang="en-AU" dirty="0" smtClean="0"/>
              <a:t>School to club pathway</a:t>
            </a:r>
          </a:p>
          <a:p>
            <a:pPr lvl="1"/>
            <a:r>
              <a:rPr lang="en-AU" dirty="0" smtClean="0"/>
              <a:t>HP club culture</a:t>
            </a:r>
          </a:p>
          <a:p>
            <a:pPr lvl="1"/>
            <a:r>
              <a:rPr lang="en-AU" dirty="0" smtClean="0"/>
              <a:t>Support network</a:t>
            </a:r>
          </a:p>
          <a:p>
            <a:r>
              <a:rPr lang="en-AU" dirty="0" smtClean="0"/>
              <a:t>Consolidation and Consultation</a:t>
            </a:r>
          </a:p>
          <a:p>
            <a:pPr lvl="1"/>
            <a:r>
              <a:rPr lang="en-AU" dirty="0" smtClean="0"/>
              <a:t>A year of consultation and feedback</a:t>
            </a:r>
          </a:p>
          <a:p>
            <a:pPr lvl="1"/>
            <a:r>
              <a:rPr lang="en-AU" dirty="0" smtClean="0"/>
              <a:t>Culture shift toward collaboration and working to address a state-wide issue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142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302824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Robust Pathways 2020 Strategy and supporting documentation developed:</a:t>
            </a:r>
          </a:p>
          <a:p>
            <a:pPr lvl="1"/>
            <a:r>
              <a:rPr lang="en-AU" dirty="0"/>
              <a:t>Pathways 2020 - WA HP Pathway Strategic </a:t>
            </a:r>
            <a:r>
              <a:rPr lang="en-AU" dirty="0" smtClean="0"/>
              <a:t>Plan</a:t>
            </a:r>
          </a:p>
          <a:p>
            <a:pPr lvl="1"/>
            <a:r>
              <a:rPr lang="en-AU" dirty="0"/>
              <a:t>Pathway Partner Club - Partnership </a:t>
            </a:r>
            <a:r>
              <a:rPr lang="en-AU" dirty="0" smtClean="0"/>
              <a:t>Agreement</a:t>
            </a:r>
          </a:p>
          <a:p>
            <a:pPr lvl="1"/>
            <a:r>
              <a:rPr lang="en-AU" dirty="0"/>
              <a:t>Pathway Partner Club - Guidelines and </a:t>
            </a:r>
            <a:r>
              <a:rPr lang="en-AU" dirty="0" smtClean="0"/>
              <a:t>Application</a:t>
            </a:r>
          </a:p>
          <a:p>
            <a:pPr lvl="1"/>
            <a:r>
              <a:rPr lang="en-AU" dirty="0"/>
              <a:t>FTEM Criteria for </a:t>
            </a:r>
            <a:r>
              <a:rPr lang="en-AU" dirty="0" smtClean="0"/>
              <a:t>Clubs</a:t>
            </a:r>
          </a:p>
          <a:p>
            <a:pPr lvl="1"/>
            <a:r>
              <a:rPr lang="en-AU" dirty="0"/>
              <a:t>Pathway Partner Club - Additional Assessment Criteria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02431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302824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AU" sz="4500" b="1" i="1" dirty="0" smtClean="0"/>
              <a:t>PATHWAYS 2020</a:t>
            </a:r>
          </a:p>
          <a:p>
            <a:pPr marL="0" indent="0">
              <a:buNone/>
            </a:pPr>
            <a:r>
              <a:rPr lang="en-AU" b="1" cap="all" dirty="0"/>
              <a:t>Vision</a:t>
            </a:r>
            <a:r>
              <a:rPr lang="en-AU" b="1" dirty="0"/>
              <a:t>:   </a:t>
            </a:r>
            <a:r>
              <a:rPr lang="en-AU" dirty="0"/>
              <a:t>To consistently produce world-class rowers</a:t>
            </a:r>
          </a:p>
          <a:p>
            <a:pPr marL="0" indent="0">
              <a:buNone/>
            </a:pPr>
            <a:r>
              <a:rPr lang="en-AU" b="1" cap="all" dirty="0" smtClean="0"/>
              <a:t>Mission</a:t>
            </a:r>
            <a:r>
              <a:rPr lang="en-AU" b="1" dirty="0"/>
              <a:t>: </a:t>
            </a:r>
            <a:endParaRPr lang="en-AU" dirty="0"/>
          </a:p>
          <a:p>
            <a:pPr lvl="1"/>
            <a:r>
              <a:rPr lang="en-AU" dirty="0" smtClean="0"/>
              <a:t>11% of athletes in the National Training Centres by 2020</a:t>
            </a:r>
          </a:p>
          <a:p>
            <a:pPr lvl="1"/>
            <a:r>
              <a:rPr lang="en-AU" dirty="0" smtClean="0"/>
              <a:t>11</a:t>
            </a:r>
            <a:r>
              <a:rPr lang="en-AU" dirty="0"/>
              <a:t>% of Australia’s Under 23 Rowing team by 2020</a:t>
            </a:r>
          </a:p>
          <a:p>
            <a:pPr lvl="1"/>
            <a:r>
              <a:rPr lang="en-AU" dirty="0"/>
              <a:t>1 x winning crew at each Interstate Regatta </a:t>
            </a:r>
          </a:p>
          <a:p>
            <a:pPr marL="0" indent="0">
              <a:buNone/>
            </a:pPr>
            <a:r>
              <a:rPr lang="en-AU" b="1" cap="all" dirty="0" smtClean="0"/>
              <a:t>Values</a:t>
            </a:r>
            <a:r>
              <a:rPr lang="en-AU" b="1" dirty="0"/>
              <a:t>: </a:t>
            </a:r>
            <a:endParaRPr lang="en-AU" dirty="0"/>
          </a:p>
          <a:p>
            <a:pPr lvl="1"/>
            <a:r>
              <a:rPr lang="en-AU" b="1" dirty="0"/>
              <a:t>Performance</a:t>
            </a:r>
            <a:r>
              <a:rPr lang="en-AU" dirty="0"/>
              <a:t> - Achieving superior rowing results by defining and implementing a nation’s-best pathways program. </a:t>
            </a:r>
          </a:p>
          <a:p>
            <a:pPr lvl="1"/>
            <a:r>
              <a:rPr lang="en-AU" b="1" dirty="0"/>
              <a:t>Sustainability</a:t>
            </a:r>
            <a:r>
              <a:rPr lang="en-AU" dirty="0"/>
              <a:t> - Putting a structured programme in place that withstands personnel changes, is supported by and leverages the greater rowing community.</a:t>
            </a:r>
          </a:p>
          <a:p>
            <a:pPr lvl="1"/>
            <a:r>
              <a:rPr lang="en-AU" b="1" dirty="0"/>
              <a:t>Accountability</a:t>
            </a:r>
            <a:r>
              <a:rPr lang="en-AU" dirty="0"/>
              <a:t> - Defining and accepting appropriate criteria and responsibility, and delivering on commitments.</a:t>
            </a:r>
          </a:p>
          <a:p>
            <a:pPr lvl="1"/>
            <a:r>
              <a:rPr lang="en-AU" b="1" dirty="0"/>
              <a:t>Integrity</a:t>
            </a:r>
            <a:r>
              <a:rPr lang="en-AU" dirty="0"/>
              <a:t> - Doing what is right and doing what we say we will do.</a:t>
            </a:r>
          </a:p>
          <a:p>
            <a:pPr lvl="1"/>
            <a:r>
              <a:rPr lang="en-AU" b="1" dirty="0"/>
              <a:t>Respect</a:t>
            </a:r>
            <a:r>
              <a:rPr lang="en-AU" dirty="0"/>
              <a:t> - Embracing openness, trust, teamwork and relationships that are mutually beneficial. </a:t>
            </a:r>
          </a:p>
          <a:p>
            <a:pPr marL="0" indent="0">
              <a:buNone/>
            </a:pPr>
            <a:endParaRPr lang="en-AU" b="1" i="1" dirty="0"/>
          </a:p>
        </p:txBody>
      </p:sp>
    </p:spTree>
    <p:extLst>
      <p:ext uri="{BB962C8B-B14F-4D97-AF65-F5344CB8AC3E}">
        <p14:creationId xmlns:p14="http://schemas.microsoft.com/office/powerpoint/2010/main" val="357340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302824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AU" sz="4500" b="1" i="1" dirty="0" smtClean="0"/>
              <a:t>PATHWAYS 2020</a:t>
            </a:r>
          </a:p>
          <a:p>
            <a:pPr marL="0" indent="0">
              <a:buNone/>
            </a:pPr>
            <a:r>
              <a:rPr lang="en-AU" b="1" cap="all" dirty="0"/>
              <a:t>Objectives</a:t>
            </a:r>
            <a:r>
              <a:rPr lang="en-AU" b="1" dirty="0"/>
              <a:t>:</a:t>
            </a:r>
            <a:endParaRPr lang="en-AU" dirty="0"/>
          </a:p>
          <a:p>
            <a:pPr lvl="1"/>
            <a:r>
              <a:rPr lang="en-AU" dirty="0"/>
              <a:t>Create a high performance culture in WA</a:t>
            </a:r>
          </a:p>
          <a:p>
            <a:pPr lvl="1"/>
            <a:r>
              <a:rPr lang="en-AU" dirty="0"/>
              <a:t>Increase number and retention of athletes in the talent pathway</a:t>
            </a:r>
          </a:p>
          <a:p>
            <a:pPr lvl="1"/>
            <a:r>
              <a:rPr lang="en-AU" dirty="0"/>
              <a:t>Improve capability and capacity of the high performance system in WA</a:t>
            </a:r>
          </a:p>
          <a:p>
            <a:pPr lvl="1"/>
            <a:r>
              <a:rPr lang="en-AU" dirty="0"/>
              <a:t>Develop sustainable talent recruitment and retention programs</a:t>
            </a:r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r>
              <a:rPr lang="en-AU" b="1" cap="all" dirty="0" smtClean="0"/>
              <a:t>Strategies</a:t>
            </a:r>
            <a:r>
              <a:rPr lang="en-AU" b="1" dirty="0"/>
              <a:t>:</a:t>
            </a:r>
            <a:endParaRPr lang="en-AU" dirty="0"/>
          </a:p>
          <a:p>
            <a:pPr lvl="1"/>
            <a:r>
              <a:rPr lang="en-AU" dirty="0"/>
              <a:t>Strong technical and governance system leadership</a:t>
            </a:r>
          </a:p>
          <a:p>
            <a:pPr lvl="1"/>
            <a:r>
              <a:rPr lang="en-AU" dirty="0"/>
              <a:t>Embrace collaboration amongst pathway system partners</a:t>
            </a:r>
          </a:p>
          <a:p>
            <a:pPr lvl="1"/>
            <a:r>
              <a:rPr lang="en-AU" dirty="0"/>
              <a:t>Invest in our best athletes and coaches</a:t>
            </a:r>
          </a:p>
          <a:p>
            <a:pPr lvl="1"/>
            <a:r>
              <a:rPr lang="en-AU" dirty="0"/>
              <a:t>Systematically identify and nurture our best athletes of the future</a:t>
            </a:r>
          </a:p>
          <a:p>
            <a:pPr lvl="1"/>
            <a:r>
              <a:rPr lang="en-AU" dirty="0"/>
              <a:t>Regularly monitor program success including pathway athletes, partners and coaches </a:t>
            </a:r>
          </a:p>
          <a:p>
            <a:pPr lvl="1"/>
            <a:r>
              <a:rPr lang="en-AU" dirty="0"/>
              <a:t>Diversify pathway opportunities</a:t>
            </a:r>
          </a:p>
          <a:p>
            <a:pPr marL="0" indent="0">
              <a:buNone/>
            </a:pPr>
            <a:endParaRPr lang="en-AU" b="1" i="1" dirty="0"/>
          </a:p>
        </p:txBody>
      </p:sp>
    </p:spTree>
    <p:extLst>
      <p:ext uri="{BB962C8B-B14F-4D97-AF65-F5344CB8AC3E}">
        <p14:creationId xmlns:p14="http://schemas.microsoft.com/office/powerpoint/2010/main" val="537052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GM Presentation - May 2017 [Read-Only]" id="{2E3F0D50-A54F-49C1-92C1-C96F224D2693}" vid="{CEEAC486-C839-455C-893B-9437EB81CF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1511900982A249A70FE8B187BDD1DD" ma:contentTypeVersion="10" ma:contentTypeDescription="Create a new document." ma:contentTypeScope="" ma:versionID="46b58e5abb8179dc0c2074670a0f9320">
  <xsd:schema xmlns:xsd="http://www.w3.org/2001/XMLSchema" xmlns:xs="http://www.w3.org/2001/XMLSchema" xmlns:p="http://schemas.microsoft.com/office/2006/metadata/properties" xmlns:ns2="65828862-ae87-457f-b884-efeaea2d65b5" xmlns:ns3="bc072e10-870d-460a-9f37-b3eac4f10863" targetNamespace="http://schemas.microsoft.com/office/2006/metadata/properties" ma:root="true" ma:fieldsID="b0ec0190d21c24342259d98b2af1fff8" ns2:_="" ns3:_="">
    <xsd:import namespace="65828862-ae87-457f-b884-efeaea2d65b5"/>
    <xsd:import namespace="bc072e10-870d-460a-9f37-b3eac4f108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28862-ae87-457f-b884-efeaea2d65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072e10-870d-460a-9f37-b3eac4f108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480F6D-A45F-41F4-9D06-21D0A29CCE9C}"/>
</file>

<file path=customXml/itemProps2.xml><?xml version="1.0" encoding="utf-8"?>
<ds:datastoreItem xmlns:ds="http://schemas.openxmlformats.org/officeDocument/2006/customXml" ds:itemID="{33B6F84B-0A6B-442E-AD7D-663B50E52EA2}"/>
</file>

<file path=customXml/itemProps3.xml><?xml version="1.0" encoding="utf-8"?>
<ds:datastoreItem xmlns:ds="http://schemas.openxmlformats.org/officeDocument/2006/customXml" ds:itemID="{55138BA2-1296-4854-AA6B-ED5B4B04703C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334</TotalTime>
  <Words>665</Words>
  <Application>Microsoft Office PowerPoint</Application>
  <PresentationFormat>Widescreen</PresentationFormat>
  <Paragraphs>112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PATHWAYS 2020</vt:lpstr>
      <vt:lpstr>WHY CHANGE?</vt:lpstr>
      <vt:lpstr>PowerPoint Presentation</vt:lpstr>
      <vt:lpstr>WHY CHANGE?</vt:lpstr>
      <vt:lpstr>REVIEW PROCESS</vt:lpstr>
      <vt:lpstr>REVIEW PROCESS</vt:lpstr>
      <vt:lpstr>OUTCOMES</vt:lpstr>
      <vt:lpstr>OUTCOMES</vt:lpstr>
      <vt:lpstr>OUTCOMES</vt:lpstr>
      <vt:lpstr>OUTCOMES</vt:lpstr>
      <vt:lpstr>OUTCOMES</vt:lpstr>
      <vt:lpstr>PowerPoint Presentation</vt:lpstr>
      <vt:lpstr>PowerPoint Presentation</vt:lpstr>
      <vt:lpstr>OUTCOMES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2020</dc:title>
  <dc:creator>CEO Rowing</dc:creator>
  <cp:lastModifiedBy>CEO Rowing</cp:lastModifiedBy>
  <cp:revision>14</cp:revision>
  <cp:lastPrinted>2017-02-28T03:50:27Z</cp:lastPrinted>
  <dcterms:created xsi:type="dcterms:W3CDTF">2017-11-01T03:05:27Z</dcterms:created>
  <dcterms:modified xsi:type="dcterms:W3CDTF">2017-11-02T01:01:20Z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0x010100B91511900982A249A70FE8B187BDD1DD</vt:lpwstr>
  </property>
</Properties>
</file>